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55"/>
  </p:notesMasterIdLst>
  <p:handoutMasterIdLst>
    <p:handoutMasterId r:id="rId56"/>
  </p:handoutMasterIdLst>
  <p:sldIdLst>
    <p:sldId id="330" r:id="rId2"/>
    <p:sldId id="349" r:id="rId3"/>
    <p:sldId id="287" r:id="rId4"/>
    <p:sldId id="343" r:id="rId5"/>
    <p:sldId id="336" r:id="rId6"/>
    <p:sldId id="277" r:id="rId7"/>
    <p:sldId id="278" r:id="rId8"/>
    <p:sldId id="377" r:id="rId9"/>
    <p:sldId id="344" r:id="rId10"/>
    <p:sldId id="289" r:id="rId11"/>
    <p:sldId id="352" r:id="rId12"/>
    <p:sldId id="365" r:id="rId13"/>
    <p:sldId id="332" r:id="rId14"/>
    <p:sldId id="366" r:id="rId15"/>
    <p:sldId id="288" r:id="rId16"/>
    <p:sldId id="367" r:id="rId17"/>
    <p:sldId id="354" r:id="rId18"/>
    <p:sldId id="368" r:id="rId19"/>
    <p:sldId id="369" r:id="rId20"/>
    <p:sldId id="370" r:id="rId21"/>
    <p:sldId id="371" r:id="rId22"/>
    <p:sldId id="293" r:id="rId23"/>
    <p:sldId id="335" r:id="rId24"/>
    <p:sldId id="295" r:id="rId25"/>
    <p:sldId id="296" r:id="rId26"/>
    <p:sldId id="357" r:id="rId27"/>
    <p:sldId id="358" r:id="rId28"/>
    <p:sldId id="359" r:id="rId29"/>
    <p:sldId id="360" r:id="rId30"/>
    <p:sldId id="339" r:id="rId31"/>
    <p:sldId id="372" r:id="rId32"/>
    <p:sldId id="373" r:id="rId33"/>
    <p:sldId id="362" r:id="rId34"/>
    <p:sldId id="363" r:id="rId35"/>
    <p:sldId id="374" r:id="rId36"/>
    <p:sldId id="282" r:id="rId37"/>
    <p:sldId id="375" r:id="rId38"/>
    <p:sldId id="303" r:id="rId39"/>
    <p:sldId id="304" r:id="rId40"/>
    <p:sldId id="305" r:id="rId41"/>
    <p:sldId id="306" r:id="rId42"/>
    <p:sldId id="307" r:id="rId43"/>
    <p:sldId id="313" r:id="rId44"/>
    <p:sldId id="314" r:id="rId45"/>
    <p:sldId id="315" r:id="rId46"/>
    <p:sldId id="316" r:id="rId47"/>
    <p:sldId id="317" r:id="rId48"/>
    <p:sldId id="326" r:id="rId49"/>
    <p:sldId id="328" r:id="rId50"/>
    <p:sldId id="342" r:id="rId51"/>
    <p:sldId id="350" r:id="rId52"/>
    <p:sldId id="351" r:id="rId53"/>
    <p:sldId id="331" r:id="rId54"/>
  </p:sldIdLst>
  <p:sldSz cx="9144000" cy="6858000" type="screen4x3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93250" autoAdjust="0"/>
  </p:normalViewPr>
  <p:slideViewPr>
    <p:cSldViewPr snapToGrid="0">
      <p:cViewPr varScale="1">
        <p:scale>
          <a:sx n="67" d="100"/>
          <a:sy n="67" d="100"/>
        </p:scale>
        <p:origin x="1428" y="66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625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ctr" anchorCtr="0" compatLnSpc="1">
            <a:prstTxWarp prst="textNoShape">
              <a:avLst/>
            </a:prstTxWarp>
          </a:bodyPr>
          <a:lstStyle>
            <a:lvl1pPr defTabSz="876300">
              <a:defRPr sz="1100">
                <a:latin typeface="Helvetica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301625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ctr" anchorCtr="0" compatLnSpc="1">
            <a:prstTxWarp prst="textNoShape">
              <a:avLst/>
            </a:prstTxWarp>
          </a:bodyPr>
          <a:lstStyle>
            <a:lvl1pPr algn="r" defTabSz="876300">
              <a:defRPr sz="1100">
                <a:latin typeface="Helvetica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162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b" anchorCtr="0" compatLnSpc="1">
            <a:prstTxWarp prst="textNoShape">
              <a:avLst/>
            </a:prstTxWarp>
          </a:bodyPr>
          <a:lstStyle>
            <a:lvl1pPr defTabSz="876300">
              <a:defRPr sz="1100">
                <a:latin typeface="Helvetica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866188"/>
            <a:ext cx="30162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b" anchorCtr="0" compatLnSpc="1">
            <a:prstTxWarp prst="textNoShape">
              <a:avLst/>
            </a:prstTxWarp>
          </a:bodyPr>
          <a:lstStyle>
            <a:lvl1pPr algn="r" defTabSz="876300">
              <a:defRPr sz="1100">
                <a:latin typeface="Helvetica" charset="0"/>
                <a:ea typeface="ＭＳ Ｐゴシック" charset="-128"/>
              </a:defRPr>
            </a:lvl1pPr>
          </a:lstStyle>
          <a:p>
            <a:pPr>
              <a:defRPr/>
            </a:pPr>
            <a:fld id="{C3B2D206-D473-4528-89C9-7E767CB662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353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 New Roman" pitchFamily="18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0488" y="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Times New Roman" pitchFamily="18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5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17600" y="698500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575" y="4416425"/>
            <a:ext cx="5046663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 New Roman" pitchFamily="18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0488" y="883285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Times New Roman" pitchFamily="18" charset="0"/>
                <a:ea typeface="ＭＳ Ｐゴシック" charset="-128"/>
              </a:defRPr>
            </a:lvl1pPr>
          </a:lstStyle>
          <a:p>
            <a:pPr>
              <a:defRPr/>
            </a:pPr>
            <a:fld id="{1839D03D-1D08-462F-9BF4-F99EC3AFDA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0946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D1673C1B-EC19-405B-A7BB-188FF198BC13}" type="slidenum">
              <a:rPr lang="en-US" altLang="en-US" smtClean="0">
                <a:latin typeface="Times New Roman" pitchFamily="18" charset="0"/>
              </a:rPr>
              <a:pPr/>
              <a:t>1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2901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5272747E-93B2-4CDC-90C7-343643D3D7DB}" type="slidenum">
              <a:rPr lang="en-US" altLang="en-US" smtClean="0">
                <a:latin typeface="Times New Roman" pitchFamily="18" charset="0"/>
              </a:rPr>
              <a:pPr/>
              <a:t>13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54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5272747E-93B2-4CDC-90C7-343643D3D7DB}" type="slidenum">
              <a:rPr lang="en-US" altLang="en-US" smtClean="0">
                <a:latin typeface="Times New Roman" pitchFamily="18" charset="0"/>
              </a:rPr>
              <a:pPr/>
              <a:t>14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708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83E3E2E8-2EC1-4722-9FFD-1DA84DB87F35}" type="slidenum">
              <a:rPr lang="en-US" altLang="en-US" smtClean="0">
                <a:latin typeface="Times New Roman" pitchFamily="18" charset="0"/>
              </a:rPr>
              <a:pPr/>
              <a:t>15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1145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83E3E2E8-2EC1-4722-9FFD-1DA84DB87F35}" type="slidenum">
              <a:rPr lang="en-US" altLang="en-US" smtClean="0">
                <a:latin typeface="Times New Roman" pitchFamily="18" charset="0"/>
              </a:rPr>
              <a:pPr/>
              <a:t>16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684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60867DB1-34BA-4064-A501-8831A71972A9}" type="slidenum">
              <a:rPr lang="en-US" altLang="en-US" smtClean="0">
                <a:latin typeface="Times New Roman" pitchFamily="18" charset="0"/>
              </a:rPr>
              <a:pPr/>
              <a:t>17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1795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EC977E91-0391-47D6-A9D4-95EAB8845FB5}" type="slidenum">
              <a:rPr lang="en-US" altLang="en-US" smtClean="0">
                <a:latin typeface="Times New Roman" pitchFamily="18" charset="0"/>
              </a:rPr>
              <a:pPr/>
              <a:t>18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091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6F8091EF-2C20-4E25-A210-312DAFB3CD3A}" type="slidenum">
              <a:rPr lang="en-US" altLang="en-US" smtClean="0">
                <a:latin typeface="Times New Roman" pitchFamily="18" charset="0"/>
              </a:rPr>
              <a:pPr/>
              <a:t>19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169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60867DB1-34BA-4064-A501-8831A71972A9}" type="slidenum">
              <a:rPr lang="en-US" altLang="en-US" smtClean="0">
                <a:latin typeface="Times New Roman" pitchFamily="18" charset="0"/>
              </a:rPr>
              <a:pPr/>
              <a:t>20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551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60867DB1-34BA-4064-A501-8831A71972A9}" type="slidenum">
              <a:rPr lang="en-US" altLang="en-US" smtClean="0">
                <a:latin typeface="Times New Roman" pitchFamily="18" charset="0"/>
              </a:rPr>
              <a:pPr/>
              <a:t>21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1655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65F62E3B-BB82-4A4D-91F1-731FE763A94A}" type="slidenum">
              <a:rPr lang="en-US" altLang="en-US" smtClean="0">
                <a:latin typeface="Times New Roman" pitchFamily="18" charset="0"/>
              </a:rPr>
              <a:pPr/>
              <a:t>22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447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78D706A0-EBFA-45EC-93B0-FF0BB1E235B3}" type="slidenum">
              <a:rPr lang="en-US" altLang="en-US" smtClean="0">
                <a:latin typeface="Times New Roman" pitchFamily="18" charset="0"/>
              </a:rPr>
              <a:pPr/>
              <a:t>3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8971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78C35888-6D76-439D-9F6F-4596B3CA06D5}" type="slidenum">
              <a:rPr lang="en-US" altLang="en-US" smtClean="0">
                <a:latin typeface="Times New Roman" pitchFamily="18" charset="0"/>
              </a:rPr>
              <a:pPr/>
              <a:t>23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9911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2F9F1911-4178-42F7-A983-1DEED7B81B89}" type="slidenum">
              <a:rPr lang="en-US" altLang="en-US" smtClean="0">
                <a:latin typeface="Times New Roman" pitchFamily="18" charset="0"/>
              </a:rPr>
              <a:pPr/>
              <a:t>24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898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AB5ABC40-5C61-4454-A73D-988AD49A8E09}" type="slidenum">
              <a:rPr lang="en-US" altLang="en-US" smtClean="0">
                <a:latin typeface="Times New Roman" pitchFamily="18" charset="0"/>
              </a:rPr>
              <a:pPr/>
              <a:t>25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1855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B2123FAC-1C4F-4CFF-88BD-F567557BC63D}" type="slidenum">
              <a:rPr lang="en-US" altLang="en-US" smtClean="0">
                <a:latin typeface="Times New Roman" pitchFamily="18" charset="0"/>
              </a:rPr>
              <a:pPr/>
              <a:t>26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6919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BF517FFD-29C0-4B40-81E9-5C27504B548A}" type="slidenum">
              <a:rPr lang="en-US" altLang="en-US" smtClean="0">
                <a:latin typeface="Times New Roman" pitchFamily="18" charset="0"/>
              </a:rPr>
              <a:pPr/>
              <a:t>27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3049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BAE4FEBC-3F38-4659-A7DB-CEA5FCE42732}" type="slidenum">
              <a:rPr lang="en-US" altLang="en-US" smtClean="0">
                <a:latin typeface="Times New Roman" pitchFamily="18" charset="0"/>
              </a:rPr>
              <a:pPr/>
              <a:t>28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2387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F247F66-9580-42C5-A8CF-F183B88B1687}" type="slidenum">
              <a:rPr lang="en-US" altLang="en-US" smtClean="0">
                <a:latin typeface="Times New Roman" pitchFamily="18" charset="0"/>
              </a:rPr>
              <a:pPr/>
              <a:t>29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9672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itchFamily="18" charset="0"/>
              </a:rPr>
              <a:t>Waitforsingleagent() – </a:t>
            </a:r>
          </a:p>
          <a:p>
            <a:r>
              <a:rPr lang="en-US" altLang="en-US" smtClean="0">
                <a:latin typeface="Times New Roman" pitchFamily="18" charset="0"/>
              </a:rPr>
              <a:t>SetConsoleMode() -</a:t>
            </a:r>
          </a:p>
        </p:txBody>
      </p:sp>
    </p:spTree>
    <p:extLst>
      <p:ext uri="{BB962C8B-B14F-4D97-AF65-F5344CB8AC3E}">
        <p14:creationId xmlns:p14="http://schemas.microsoft.com/office/powerpoint/2010/main" val="4813050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07E644C-6EFA-4AF6-BF62-93933C459BFB}" type="slidenum">
              <a:rPr lang="en-US" altLang="en-US" smtClean="0">
                <a:latin typeface="Times New Roman" pitchFamily="18" charset="0"/>
              </a:rPr>
              <a:pPr/>
              <a:t>33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4703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5DD484FF-0F5B-47E5-AA49-C2F6BBF09C52}" type="slidenum">
              <a:rPr lang="en-US" altLang="en-US" smtClean="0">
                <a:latin typeface="Times New Roman" pitchFamily="18" charset="0"/>
              </a:rPr>
              <a:pPr/>
              <a:t>34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542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445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1EE15B1B-BA76-4C9F-BBF7-D349F4811FCB}" type="slidenum">
              <a:rPr lang="en-US" altLang="en-US" smtClean="0">
                <a:latin typeface="Times New Roman" pitchFamily="18" charset="0"/>
              </a:rPr>
              <a:pPr/>
              <a:t>35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0414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8AC8ED1B-939F-4D18-8A2B-4A1E6ABB294A}" type="slidenum">
              <a:rPr lang="en-US" altLang="en-US" smtClean="0">
                <a:latin typeface="Times New Roman" pitchFamily="18" charset="0"/>
              </a:rPr>
              <a:pPr/>
              <a:t>36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031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35DC3B8-221F-4FF3-862E-B41A6408DACC}" type="slidenum">
              <a:rPr lang="en-US" altLang="en-US" smtClean="0">
                <a:latin typeface="Times New Roman" pitchFamily="18" charset="0"/>
              </a:rPr>
              <a:pPr/>
              <a:t>38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4890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1DE6487D-43AA-440C-A1D6-C65788084C04}" type="slidenum">
              <a:rPr lang="en-US" altLang="en-US" smtClean="0">
                <a:latin typeface="Times New Roman" pitchFamily="18" charset="0"/>
              </a:rPr>
              <a:pPr/>
              <a:t>39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0306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B928892-503D-4DBE-A503-072B76692D2E}" type="slidenum">
              <a:rPr lang="en-US" altLang="en-US" smtClean="0">
                <a:latin typeface="Times New Roman" pitchFamily="18" charset="0"/>
              </a:rPr>
              <a:pPr/>
              <a:t>40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7918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774ADE2-94D3-44B6-AEA2-84E95B91C402}" type="slidenum">
              <a:rPr lang="en-US" altLang="en-US" smtClean="0">
                <a:latin typeface="Times New Roman" pitchFamily="18" charset="0"/>
              </a:rPr>
              <a:pPr/>
              <a:t>41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0534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1CD1F68-E6BA-4B99-8F7E-A66F45950B04}" type="slidenum">
              <a:rPr lang="en-US" altLang="en-US" smtClean="0">
                <a:latin typeface="Times New Roman" pitchFamily="18" charset="0"/>
              </a:rPr>
              <a:pPr/>
              <a:t>42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1985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F77C5D9-91E7-4FDA-91DC-60B65970AB4D}" type="slidenum">
              <a:rPr lang="en-US" altLang="en-US" smtClean="0">
                <a:latin typeface="Times New Roman" pitchFamily="18" charset="0"/>
              </a:rPr>
              <a:pPr/>
              <a:t>43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4951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1E80A90-AF19-4852-9FDE-16E06C517D91}" type="slidenum">
              <a:rPr lang="en-US" altLang="en-US" smtClean="0">
                <a:latin typeface="Times New Roman" pitchFamily="18" charset="0"/>
              </a:rPr>
              <a:pPr/>
              <a:t>44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0164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1AA48F96-401A-4744-80D9-64A135B79265}" type="slidenum">
              <a:rPr lang="en-US" altLang="en-US" smtClean="0">
                <a:latin typeface="Times New Roman" pitchFamily="18" charset="0"/>
              </a:rPr>
              <a:pPr/>
              <a:t>45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771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5184AF7A-28AE-4CF7-9261-A11FE2D324D1}" type="slidenum">
              <a:rPr lang="en-US" altLang="en-US" smtClean="0">
                <a:latin typeface="Times New Roman" pitchFamily="18" charset="0"/>
              </a:rPr>
              <a:pPr/>
              <a:t>6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400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1C2374F7-951B-4053-BD6A-21D533E0949B}" type="slidenum">
              <a:rPr lang="en-US" altLang="en-US" smtClean="0">
                <a:latin typeface="Times New Roman" pitchFamily="18" charset="0"/>
              </a:rPr>
              <a:pPr/>
              <a:t>46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1047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A0A3757-B529-4A63-B93F-E21AA3BD1532}" type="slidenum">
              <a:rPr lang="en-US" altLang="en-US" smtClean="0">
                <a:latin typeface="Times New Roman" pitchFamily="18" charset="0"/>
              </a:rPr>
              <a:pPr/>
              <a:t>47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2492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E76A0A4-E9BD-4086-BDCA-D0AB88A2C3EC}" type="slidenum">
              <a:rPr lang="en-US" altLang="en-US" smtClean="0">
                <a:latin typeface="Times New Roman" pitchFamily="18" charset="0"/>
              </a:rPr>
              <a:pPr/>
              <a:t>48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7033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F9D6B81-917B-411A-AA2A-EA7E94ABAB42}" type="slidenum">
              <a:rPr lang="en-US" altLang="en-US" smtClean="0">
                <a:latin typeface="Times New Roman" pitchFamily="18" charset="0"/>
              </a:rPr>
              <a:pPr/>
              <a:t>49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5160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9491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8050A54-0D76-4A19-9221-023EF991D8DF}" type="slidenum">
              <a:rPr lang="en-US" altLang="en-US" smtClean="0">
                <a:latin typeface="Times New Roman" pitchFamily="18" charset="0"/>
              </a:rPr>
              <a:pPr/>
              <a:t>53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625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EF1700F-F44F-4467-9DBB-BA17AC07BEB0}" type="slidenum">
              <a:rPr lang="en-US" altLang="en-US" smtClean="0">
                <a:latin typeface="Times New Roman" pitchFamily="18" charset="0"/>
              </a:rPr>
              <a:pPr/>
              <a:t>7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141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EF1700F-F44F-4467-9DBB-BA17AC07BEB0}" type="slidenum">
              <a:rPr lang="en-US" altLang="en-US" smtClean="0">
                <a:latin typeface="Times New Roman" pitchFamily="18" charset="0"/>
              </a:rPr>
              <a:pPr/>
              <a:t>8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744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4E00B2E-236B-4796-9B7F-B9DE251AA590}" type="slidenum">
              <a:rPr lang="en-US" altLang="en-US" smtClean="0">
                <a:latin typeface="Times New Roman" pitchFamily="18" charset="0"/>
              </a:rPr>
              <a:pPr/>
              <a:t>10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029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4D5B7D9-A016-4DD6-A37B-E568278FAC90}" type="slidenum">
              <a:rPr lang="en-US" altLang="en-US" smtClean="0">
                <a:latin typeface="Times New Roman" pitchFamily="18" charset="0"/>
              </a:rPr>
              <a:pPr/>
              <a:t>11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918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5184AF7A-28AE-4CF7-9261-A11FE2D324D1}" type="slidenum">
              <a:rPr lang="en-US" altLang="en-US" smtClean="0">
                <a:latin typeface="Times New Roman" pitchFamily="18" charset="0"/>
              </a:rPr>
              <a:pPr/>
              <a:t>12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397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 smtClean="0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 smtClean="0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 smtClean="0"/>
            </a:p>
          </p:txBody>
        </p:sp>
      </p:grp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 smtClean="0">
                <a:solidFill>
                  <a:srgbClr val="336699"/>
                </a:solidFill>
                <a:latin typeface="Helvetica" pitchFamily="34" charset="0"/>
              </a:rPr>
              <a:t>Silberschatz, Galvin and Gagne ©2009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6988" y="6613525"/>
            <a:ext cx="26701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smtClean="0">
                <a:solidFill>
                  <a:srgbClr val="336699"/>
                </a:solidFill>
                <a:latin typeface="Helvetica" pitchFamily="34" charset="0"/>
              </a:rPr>
              <a:t>Operating System Concepts – 8</a:t>
            </a:r>
            <a:r>
              <a:rPr lang="en-US" sz="1000" b="1" baseline="30000" smtClean="0">
                <a:solidFill>
                  <a:srgbClr val="336699"/>
                </a:solidFill>
                <a:latin typeface="Helvetica" pitchFamily="34" charset="0"/>
              </a:rPr>
              <a:t>th</a:t>
            </a:r>
            <a:r>
              <a:rPr lang="en-US" sz="1000" b="1" smtClean="0">
                <a:solidFill>
                  <a:srgbClr val="336699"/>
                </a:solidFill>
                <a:latin typeface="Helvetica" pitchFamily="34" charset="0"/>
              </a:rPr>
              <a:t> Edition,</a:t>
            </a:r>
          </a:p>
        </p:txBody>
      </p:sp>
      <p:pic>
        <p:nvPicPr>
          <p:cNvPr id="9" name="Picture 9" descr="dino_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324326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 smtClean="0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705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795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04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505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8012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6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98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22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2304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8368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8792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 smtClean="0">
              <a:latin typeface="Times New Roman" pitchFamily="18" charset="0"/>
            </a:endParaRP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 smtClean="0">
              <a:latin typeface="Times New Roman" pitchFamily="18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 smtClean="0">
              <a:latin typeface="Times New Roman" pitchFamily="18" charset="0"/>
            </a:endParaRPr>
          </a:p>
        </p:txBody>
      </p:sp>
      <p:sp>
        <p:nvSpPr>
          <p:cNvPr id="1033" name="Text Box 9"/>
          <p:cNvSpPr txBox="1">
            <a:spLocks noChangeArrowheads="1"/>
          </p:cNvSpPr>
          <p:nvPr/>
        </p:nvSpPr>
        <p:spPr bwMode="auto">
          <a:xfrm>
            <a:off x="4257675" y="6613525"/>
            <a:ext cx="4445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 smtClean="0">
                <a:solidFill>
                  <a:srgbClr val="006699"/>
                </a:solidFill>
                <a:latin typeface="Helvetica" pitchFamily="34" charset="0"/>
              </a:rPr>
              <a:t>2.</a:t>
            </a:r>
            <a:fld id="{BEE84460-B3F4-4BE5-85DD-5862F8769B97}" type="slidenum">
              <a:rPr lang="en-US" sz="1000" b="1" smtClean="0">
                <a:solidFill>
                  <a:srgbClr val="006699"/>
                </a:solidFill>
                <a:latin typeface="Helvetica" pitchFamily="34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sz="1000" b="1" smtClean="0">
              <a:solidFill>
                <a:srgbClr val="006699"/>
              </a:solidFill>
              <a:latin typeface="Helvetica" pitchFamily="34" charset="0"/>
            </a:endParaRPr>
          </a:p>
        </p:txBody>
      </p:sp>
      <p:sp>
        <p:nvSpPr>
          <p:cNvPr id="1034" name="Text Box 10"/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 smtClean="0">
                <a:solidFill>
                  <a:srgbClr val="006699"/>
                </a:solidFill>
                <a:latin typeface="Helvetica" pitchFamily="34" charset="0"/>
              </a:rPr>
              <a:t>Silberschatz, Galvin and Gagne ©2009</a:t>
            </a:r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185738" y="6621463"/>
            <a:ext cx="26352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smtClean="0">
                <a:solidFill>
                  <a:srgbClr val="006699"/>
                </a:solidFill>
                <a:latin typeface="Helvetica" pitchFamily="34" charset="0"/>
              </a:rPr>
              <a:t>Operating System Concepts – 8</a:t>
            </a:r>
            <a:r>
              <a:rPr lang="en-US" sz="1000" b="1" baseline="30000" smtClean="0">
                <a:solidFill>
                  <a:srgbClr val="006699"/>
                </a:solidFill>
                <a:latin typeface="Helvetica" pitchFamily="34" charset="0"/>
              </a:rPr>
              <a:t>th</a:t>
            </a:r>
            <a:r>
              <a:rPr lang="en-US" sz="1000" b="1" smtClean="0">
                <a:solidFill>
                  <a:srgbClr val="006699"/>
                </a:solidFill>
                <a:latin typeface="Helvetica" pitchFamily="34" charset="0"/>
              </a:rPr>
              <a:t> Edition</a:t>
            </a:r>
          </a:p>
        </p:txBody>
      </p:sp>
      <p:pic>
        <p:nvPicPr>
          <p:cNvPr id="1036" name="Picture 12" descr="dino_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-84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-84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71475" y="1900238"/>
            <a:ext cx="8458200" cy="1143000"/>
          </a:xfrm>
          <a:noFill/>
        </p:spPr>
        <p:txBody>
          <a:bodyPr/>
          <a:lstStyle/>
          <a:p>
            <a:pPr eaLnBrk="1" hangingPunct="1"/>
            <a:r>
              <a:rPr lang="he-IL" altLang="en-US" smtClean="0"/>
              <a:t>פרק 2 – מבנה מערכות הפעלה</a:t>
            </a:r>
            <a:endParaRPr lang="en-US" altLang="en-US" smtClean="0"/>
          </a:p>
        </p:txBody>
      </p:sp>
      <p:sp>
        <p:nvSpPr>
          <p:cNvPr id="3075" name="TextBox 2"/>
          <p:cNvSpPr txBox="1">
            <a:spLocks noChangeArrowheads="1"/>
          </p:cNvSpPr>
          <p:nvPr/>
        </p:nvSpPr>
        <p:spPr bwMode="auto">
          <a:xfrm>
            <a:off x="2897188" y="6005513"/>
            <a:ext cx="33496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b="1">
                <a:latin typeface="Verdana" pitchFamily="34" charset="0"/>
              </a:rPr>
              <a:t>Revised and updated by David Sarne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885825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User Operating System Interface - GUI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5312" y="1233488"/>
            <a:ext cx="8229600" cy="4530725"/>
          </a:xfrm>
        </p:spPr>
        <p:txBody>
          <a:bodyPr/>
          <a:lstStyle/>
          <a:p>
            <a:r>
              <a:rPr lang="en-US" altLang="en-US" dirty="0" smtClean="0"/>
              <a:t>User-friendly </a:t>
            </a:r>
            <a:r>
              <a:rPr lang="en-US" altLang="en-US" dirty="0" smtClean="0">
                <a:solidFill>
                  <a:srgbClr val="3366FF"/>
                </a:solidFill>
              </a:rPr>
              <a:t>desktop</a:t>
            </a:r>
            <a:r>
              <a:rPr lang="en-US" altLang="en-US" dirty="0" smtClean="0"/>
              <a:t> metaphor interface</a:t>
            </a:r>
          </a:p>
          <a:p>
            <a:pPr lvl="1"/>
            <a:r>
              <a:rPr lang="en-US" altLang="en-US" dirty="0" smtClean="0"/>
              <a:t>Usually mouse, keyboard, and monitor</a:t>
            </a:r>
          </a:p>
          <a:p>
            <a:pPr lvl="1"/>
            <a:r>
              <a:rPr lang="en-US" altLang="en-US" dirty="0" smtClean="0">
                <a:solidFill>
                  <a:srgbClr val="3366FF"/>
                </a:solidFill>
              </a:rPr>
              <a:t>Icons</a:t>
            </a:r>
            <a:r>
              <a:rPr lang="en-US" altLang="en-US" dirty="0" smtClean="0"/>
              <a:t> represent files, programs, actions, </a:t>
            </a:r>
            <a:r>
              <a:rPr lang="en-US" altLang="en-US" dirty="0" err="1" smtClean="0"/>
              <a:t>etc</a:t>
            </a:r>
            <a:endParaRPr lang="en-US" altLang="en-US" dirty="0" smtClean="0"/>
          </a:p>
          <a:p>
            <a:pPr lvl="1"/>
            <a:r>
              <a:rPr lang="en-US" altLang="en-US" dirty="0" smtClean="0"/>
              <a:t>Various mouse buttons over objects in the interface </a:t>
            </a:r>
            <a:br>
              <a:rPr lang="en-US" altLang="en-US" dirty="0" smtClean="0"/>
            </a:br>
            <a:r>
              <a:rPr lang="en-US" altLang="en-US" dirty="0" smtClean="0"/>
              <a:t>cause various actions (provide information, options, </a:t>
            </a:r>
            <a:br>
              <a:rPr lang="en-US" altLang="en-US" dirty="0" smtClean="0"/>
            </a:br>
            <a:r>
              <a:rPr lang="en-US" altLang="en-US" dirty="0" smtClean="0"/>
              <a:t>execute function)</a:t>
            </a:r>
          </a:p>
          <a:p>
            <a:pPr lvl="1"/>
            <a:r>
              <a:rPr lang="en-US" altLang="en-US" dirty="0" smtClean="0"/>
              <a:t>Selection from menus</a:t>
            </a:r>
            <a:endParaRPr lang="he-IL" altLang="en-US" dirty="0" smtClean="0"/>
          </a:p>
          <a:p>
            <a:r>
              <a:rPr lang="en-US" altLang="en-US" dirty="0" smtClean="0"/>
              <a:t>Many systems now include both CLI and GUI </a:t>
            </a:r>
            <a:br>
              <a:rPr lang="en-US" altLang="en-US" dirty="0" smtClean="0"/>
            </a:br>
            <a:r>
              <a:rPr lang="en-US" altLang="en-US" dirty="0" smtClean="0"/>
              <a:t>interfaces</a:t>
            </a:r>
          </a:p>
          <a:p>
            <a:r>
              <a:rPr lang="en-US" altLang="en-US" dirty="0" smtClean="0"/>
              <a:t>When is it better to use CLI and when GUI?</a:t>
            </a:r>
          </a:p>
          <a:p>
            <a:pPr lvl="1"/>
            <a:endParaRPr lang="en-US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371" y="3168900"/>
            <a:ext cx="2143870" cy="195758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150344" y="5113579"/>
            <a:ext cx="33725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The Xerox Star 8010 workstation introduced the first commercial </a:t>
            </a:r>
            <a:r>
              <a:rPr lang="en-US" sz="1200" dirty="0" smtClean="0"/>
              <a:t>GUI</a:t>
            </a:r>
          </a:p>
          <a:p>
            <a:r>
              <a:rPr lang="en-US" sz="1200" dirty="0" smtClean="0"/>
              <a:t>(from Wikipedia)</a:t>
            </a:r>
            <a:endParaRPr lang="he-IL" sz="1200" dirty="0"/>
          </a:p>
        </p:txBody>
      </p:sp>
      <p:pic>
        <p:nvPicPr>
          <p:cNvPr id="6" name="Picture 4" descr="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350" y="911516"/>
            <a:ext cx="2165220" cy="1671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7027730" y="2569929"/>
            <a:ext cx="16177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The Mac OS X GUI</a:t>
            </a:r>
            <a:endParaRPr lang="he-IL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630788" y="4622825"/>
            <a:ext cx="8231805" cy="203132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 smtClean="0"/>
              <a:t>In Linux (changing a media file to different codec):</a:t>
            </a:r>
          </a:p>
          <a:p>
            <a:r>
              <a:rPr lang="en-US" sz="1400" dirty="0"/>
              <a:t>$ </a:t>
            </a:r>
            <a:r>
              <a:rPr lang="en-US" sz="1400" dirty="0" err="1"/>
              <a:t>mencoder</a:t>
            </a:r>
            <a:r>
              <a:rPr lang="en-US" sz="1400" dirty="0"/>
              <a:t> input.avi -</a:t>
            </a:r>
            <a:r>
              <a:rPr lang="en-US" sz="1400" dirty="0" err="1"/>
              <a:t>ovc</a:t>
            </a:r>
            <a:r>
              <a:rPr lang="en-US" sz="1400" dirty="0"/>
              <a:t> </a:t>
            </a:r>
            <a:r>
              <a:rPr lang="en-US" sz="1400" dirty="0" err="1"/>
              <a:t>lavc</a:t>
            </a:r>
            <a:r>
              <a:rPr lang="en-US" sz="1400" dirty="0"/>
              <a:t> -</a:t>
            </a:r>
            <a:r>
              <a:rPr lang="en-US" sz="1400" dirty="0" err="1"/>
              <a:t>ovc</a:t>
            </a:r>
            <a:r>
              <a:rPr lang="en-US" sz="1400" dirty="0"/>
              <a:t> </a:t>
            </a:r>
            <a:r>
              <a:rPr lang="en-US" sz="1400" dirty="0" smtClean="0"/>
              <a:t>–</a:t>
            </a:r>
            <a:r>
              <a:rPr lang="en-US" sz="1400" dirty="0" err="1" smtClean="0"/>
              <a:t>lavcopts</a:t>
            </a:r>
            <a:r>
              <a:rPr lang="en-US" sz="1400" dirty="0" smtClean="0"/>
              <a:t> </a:t>
            </a:r>
            <a:br>
              <a:rPr lang="en-US" sz="1400" dirty="0" smtClean="0"/>
            </a:br>
            <a:r>
              <a:rPr lang="en-US" sz="1400" dirty="0" err="1" smtClean="0"/>
              <a:t>vcodec</a:t>
            </a:r>
            <a:r>
              <a:rPr lang="en-US" sz="1400" dirty="0" smtClean="0"/>
              <a:t>=mpeg4:vhq:vbitrate=1200 –</a:t>
            </a:r>
            <a:r>
              <a:rPr lang="en-US" sz="1400" dirty="0" err="1" smtClean="0"/>
              <a:t>oac</a:t>
            </a:r>
            <a:r>
              <a:rPr lang="en-US" sz="1400" dirty="0" smtClean="0"/>
              <a:t> copy </a:t>
            </a:r>
            <a:r>
              <a:rPr lang="en-US" sz="1400" dirty="0"/>
              <a:t>-o </a:t>
            </a:r>
            <a:r>
              <a:rPr lang="en-US" sz="1400" dirty="0" smtClean="0"/>
              <a:t>output.avi</a:t>
            </a:r>
            <a:br>
              <a:rPr lang="en-US" sz="1400" dirty="0" smtClean="0"/>
            </a:br>
            <a:endParaRPr lang="en-US" sz="1400" dirty="0"/>
          </a:p>
          <a:p>
            <a:r>
              <a:rPr lang="en-US" sz="1400" dirty="0" smtClean="0"/>
              <a:t>input.avi </a:t>
            </a:r>
            <a:r>
              <a:rPr lang="en-US" sz="1400" dirty="0"/>
              <a:t>is the file to be </a:t>
            </a:r>
            <a:r>
              <a:rPr lang="en-US" sz="1400" dirty="0" smtClean="0"/>
              <a:t>processed</a:t>
            </a:r>
            <a:r>
              <a:rPr lang="en-US" sz="1400" dirty="0"/>
              <a:t>, and -</a:t>
            </a:r>
            <a:r>
              <a:rPr lang="en-US" sz="1400" dirty="0" err="1"/>
              <a:t>ovc</a:t>
            </a:r>
            <a:r>
              <a:rPr lang="en-US" sz="1400" dirty="0"/>
              <a:t> </a:t>
            </a:r>
            <a:r>
              <a:rPr lang="en-US" sz="1400" dirty="0" err="1"/>
              <a:t>lavc</a:t>
            </a:r>
            <a:r>
              <a:rPr lang="en-US" sz="1400" dirty="0"/>
              <a:t> tells 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err="1" smtClean="0"/>
              <a:t>mencoder</a:t>
            </a:r>
            <a:r>
              <a:rPr lang="en-US" sz="1400" dirty="0" smtClean="0"/>
              <a:t> </a:t>
            </a:r>
            <a:r>
              <a:rPr lang="en-US" sz="1400" dirty="0"/>
              <a:t>which </a:t>
            </a:r>
            <a:r>
              <a:rPr lang="en-US" sz="1400" dirty="0" smtClean="0"/>
              <a:t>output codec to </a:t>
            </a:r>
            <a:r>
              <a:rPr lang="en-US" sz="1400" dirty="0"/>
              <a:t>use. The parameters that follow are the options for the </a:t>
            </a:r>
            <a:endParaRPr lang="en-US" sz="1400" dirty="0" smtClean="0"/>
          </a:p>
          <a:p>
            <a:r>
              <a:rPr lang="en-US" sz="1400" dirty="0" smtClean="0"/>
              <a:t>codec</a:t>
            </a:r>
            <a:r>
              <a:rPr lang="en-US" sz="1400" dirty="0"/>
              <a:t>. In this case, </a:t>
            </a:r>
            <a:r>
              <a:rPr lang="en-US" sz="1400" dirty="0" smtClean="0"/>
              <a:t>we </a:t>
            </a:r>
            <a:r>
              <a:rPr lang="en-US" sz="1400" dirty="0"/>
              <a:t>specify MPEG4 (equivalent to DivX) with a variable bit-rate of 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1200</a:t>
            </a:r>
            <a:r>
              <a:rPr lang="en-US" sz="1400" dirty="0"/>
              <a:t>. The -</a:t>
            </a:r>
            <a:r>
              <a:rPr lang="en-US" sz="1400" dirty="0" err="1"/>
              <a:t>oac</a:t>
            </a:r>
            <a:r>
              <a:rPr lang="en-US" sz="1400" dirty="0"/>
              <a:t> </a:t>
            </a:r>
            <a:r>
              <a:rPr lang="en-US" sz="1400" dirty="0" smtClean="0"/>
              <a:t>copy </a:t>
            </a:r>
            <a:r>
              <a:rPr lang="en-US" sz="1400" dirty="0"/>
              <a:t>is where the audio output codec should go, but in this case 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we're </a:t>
            </a:r>
            <a:r>
              <a:rPr lang="en-US" sz="1400" dirty="0"/>
              <a:t>simply copying it into the source file, which is the final parameter.</a:t>
            </a:r>
            <a:endParaRPr lang="he-IL" sz="1400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348842" y="4404574"/>
            <a:ext cx="128789" cy="128789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822325" y="18256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z="3000" smtClean="0"/>
              <a:t>Touchscreen Interfaces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4121150" cy="4530725"/>
          </a:xfrm>
        </p:spPr>
        <p:txBody>
          <a:bodyPr/>
          <a:lstStyle/>
          <a:p>
            <a:pPr>
              <a:buFont typeface="Monotype Sorts" charset="0"/>
              <a:buChar char="n"/>
              <a:defRPr/>
            </a:pPr>
            <a:r>
              <a:rPr lang="en-US" dirty="0" smtClean="0">
                <a:ea typeface="ＭＳ Ｐゴシック" charset="-128"/>
              </a:rPr>
              <a:t>Touchscreen devices require new interfaces</a:t>
            </a:r>
          </a:p>
          <a:p>
            <a:pPr lvl="1">
              <a:buFont typeface="Monotype Sorts" charset="0"/>
              <a:buChar char="l"/>
              <a:defRPr/>
            </a:pPr>
            <a:r>
              <a:rPr lang="en-US" sz="1600" dirty="0" smtClean="0">
                <a:ea typeface="ＭＳ Ｐゴシック" charset="-128"/>
              </a:rPr>
              <a:t>Mouse </a:t>
            </a:r>
            <a:r>
              <a:rPr lang="en-US" sz="1600" dirty="0">
                <a:ea typeface="ＭＳ Ｐゴシック" charset="-128"/>
              </a:rPr>
              <a:t>not possible or not </a:t>
            </a:r>
            <a:r>
              <a:rPr lang="en-US" sz="1600" dirty="0" smtClean="0">
                <a:ea typeface="ＭＳ Ｐゴシック" charset="-128"/>
              </a:rPr>
              <a:t>desired</a:t>
            </a:r>
          </a:p>
          <a:p>
            <a:pPr lvl="1">
              <a:buFont typeface="Monotype Sorts" charset="0"/>
              <a:buChar char="l"/>
              <a:defRPr/>
            </a:pPr>
            <a:r>
              <a:rPr lang="en-US" sz="1600" dirty="0" smtClean="0">
                <a:ea typeface="ＭＳ Ｐゴシック" charset="-128"/>
              </a:rPr>
              <a:t>Actions and selection based on gestures</a:t>
            </a:r>
          </a:p>
          <a:p>
            <a:pPr lvl="1">
              <a:buFont typeface="Monotype Sorts" charset="0"/>
              <a:buChar char="l"/>
              <a:defRPr/>
            </a:pPr>
            <a:r>
              <a:rPr lang="en-US" sz="1600" dirty="0" smtClean="0">
                <a:ea typeface="ＭＳ Ｐゴシック" charset="-128"/>
              </a:rPr>
              <a:t>Virtual keyboard for text entry</a:t>
            </a:r>
          </a:p>
          <a:p>
            <a:pPr>
              <a:buFont typeface="Monotype Sorts" charset="0"/>
              <a:buChar char="l"/>
              <a:defRPr/>
            </a:pPr>
            <a:r>
              <a:rPr lang="en-US" sz="1600" dirty="0" smtClean="0">
                <a:ea typeface="ＭＳ Ｐゴシック" charset="-128"/>
              </a:rPr>
              <a:t>Voice commands.</a:t>
            </a:r>
            <a:endParaRPr lang="en-US" sz="1600" dirty="0">
              <a:ea typeface="ＭＳ Ｐゴシック" charset="-128"/>
            </a:endParaRPr>
          </a:p>
          <a:p>
            <a:pPr marL="0" indent="0">
              <a:buFont typeface="Monotype Sorts" charset="0"/>
              <a:buNone/>
              <a:defRPr/>
            </a:pPr>
            <a:endParaRPr lang="en-US" dirty="0">
              <a:ea typeface="ＭＳ Ｐゴシック" charset="0"/>
            </a:endParaRPr>
          </a:p>
          <a:p>
            <a:pPr lvl="1">
              <a:buFont typeface="Monotype Sorts" charset="0"/>
              <a:buChar char="l"/>
              <a:defRPr/>
            </a:pPr>
            <a:endParaRPr lang="en-US" dirty="0">
              <a:ea typeface="ＭＳ Ｐゴシック" charset="0"/>
            </a:endParaRPr>
          </a:p>
        </p:txBody>
      </p:sp>
      <p:pic>
        <p:nvPicPr>
          <p:cNvPr id="12292" name="Picture 3" descr="ipa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713" y="1343025"/>
            <a:ext cx="3441700" cy="458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Operating System Services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993775"/>
            <a:ext cx="8679544" cy="4865688"/>
          </a:xfrm>
        </p:spPr>
        <p:txBody>
          <a:bodyPr/>
          <a:lstStyle/>
          <a:p>
            <a:pPr algn="r" rtl="1">
              <a:spcBef>
                <a:spcPts val="600"/>
              </a:spcBef>
              <a:buFont typeface="Monotype Sorts" pitchFamily="2" charset="2"/>
              <a:buChar char="n"/>
              <a:defRPr/>
            </a:pPr>
            <a:r>
              <a:rPr lang="he-IL" sz="3200" dirty="0" smtClean="0"/>
              <a:t>פונקציונליות שבאה </a:t>
            </a:r>
            <a:r>
              <a:rPr lang="he-IL" sz="3200" dirty="0" smtClean="0">
                <a:solidFill>
                  <a:srgbClr val="FF0000"/>
                </a:solidFill>
              </a:rPr>
              <a:t>לסייע למשתמש</a:t>
            </a:r>
            <a:r>
              <a:rPr lang="he-IL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/>
              <a:t>(helpful for the user)</a:t>
            </a:r>
            <a:r>
              <a:rPr lang="he-IL" sz="3200" dirty="0" smtClean="0"/>
              <a:t>:</a:t>
            </a:r>
          </a:p>
          <a:p>
            <a:pPr lvl="1" algn="r" rtl="1">
              <a:spcBef>
                <a:spcPts val="600"/>
              </a:spcBef>
              <a:buFont typeface="Monotype Sorts" pitchFamily="2" charset="2"/>
              <a:buChar char="n"/>
              <a:defRPr/>
            </a:pPr>
            <a:r>
              <a:rPr lang="he-IL" sz="2800" dirty="0" smtClean="0"/>
              <a:t>הרצת תכניות </a:t>
            </a:r>
            <a:r>
              <a:rPr lang="en-US" sz="2800" dirty="0" smtClean="0"/>
              <a:t>(program execution)</a:t>
            </a:r>
            <a:r>
              <a:rPr lang="he-IL" sz="2800" dirty="0" smtClean="0"/>
              <a:t>:</a:t>
            </a:r>
          </a:p>
          <a:p>
            <a:pPr lvl="2" algn="r" rtl="1">
              <a:spcBef>
                <a:spcPts val="600"/>
              </a:spcBef>
              <a:buFont typeface="Monotype Sorts" pitchFamily="2" charset="2"/>
              <a:buChar char="n"/>
              <a:defRPr/>
            </a:pPr>
            <a:r>
              <a:rPr lang="he-IL" sz="2800" dirty="0" smtClean="0"/>
              <a:t>טעינת תכניות לזיכרון </a:t>
            </a:r>
            <a:r>
              <a:rPr lang="en-US" sz="2800" dirty="0"/>
              <a:t>(</a:t>
            </a:r>
            <a:r>
              <a:rPr lang="en-US" sz="2800" dirty="0" smtClean="0"/>
              <a:t>load) </a:t>
            </a:r>
            <a:endParaRPr lang="he-IL" sz="2800" dirty="0" smtClean="0"/>
          </a:p>
          <a:p>
            <a:pPr lvl="2" algn="r" rtl="1">
              <a:spcBef>
                <a:spcPts val="600"/>
              </a:spcBef>
              <a:buFont typeface="Monotype Sorts" pitchFamily="2" charset="2"/>
              <a:buChar char="n"/>
              <a:defRPr/>
            </a:pPr>
            <a:r>
              <a:rPr lang="he-IL" sz="2800" dirty="0" smtClean="0"/>
              <a:t>הרצת התוכנית </a:t>
            </a:r>
            <a:r>
              <a:rPr lang="en-US" sz="2800" dirty="0" smtClean="0"/>
              <a:t>(run)</a:t>
            </a:r>
            <a:endParaRPr lang="he-IL" sz="2800" dirty="0" smtClean="0"/>
          </a:p>
          <a:p>
            <a:pPr lvl="2" algn="r" rtl="1">
              <a:spcBef>
                <a:spcPts val="600"/>
              </a:spcBef>
              <a:buFont typeface="Monotype Sorts" pitchFamily="2" charset="2"/>
              <a:buChar char="n"/>
              <a:defRPr/>
            </a:pPr>
            <a:r>
              <a:rPr lang="he-IL" sz="2800" dirty="0" smtClean="0"/>
              <a:t>סיום הרצה </a:t>
            </a:r>
            <a:r>
              <a:rPr lang="en-US" sz="2800" dirty="0" smtClean="0"/>
              <a:t>(end execution)</a:t>
            </a:r>
            <a:r>
              <a:rPr lang="he-IL" sz="2800" dirty="0" smtClean="0"/>
              <a:t>:</a:t>
            </a:r>
          </a:p>
          <a:p>
            <a:pPr lvl="3" algn="r" rtl="1">
              <a:spcBef>
                <a:spcPts val="600"/>
              </a:spcBef>
              <a:buFont typeface="Monotype Sorts" pitchFamily="2" charset="2"/>
              <a:buChar char="n"/>
              <a:defRPr/>
            </a:pPr>
            <a:r>
              <a:rPr lang="he-IL" sz="2000" dirty="0" smtClean="0"/>
              <a:t>כאשר התוכנית מסתיימת מעצמה </a:t>
            </a:r>
            <a:r>
              <a:rPr lang="en-US" sz="2000" dirty="0" smtClean="0"/>
              <a:t>(normally)</a:t>
            </a:r>
            <a:endParaRPr lang="he-IL" sz="2000" dirty="0" smtClean="0"/>
          </a:p>
          <a:p>
            <a:pPr lvl="3" algn="r" rtl="1">
              <a:spcBef>
                <a:spcPts val="600"/>
              </a:spcBef>
              <a:buFont typeface="Monotype Sorts" pitchFamily="2" charset="2"/>
              <a:buChar char="n"/>
              <a:defRPr/>
            </a:pPr>
            <a:r>
              <a:rPr lang="he-IL" sz="2000" dirty="0" smtClean="0"/>
              <a:t>כאשר התוכנית מסתיימת בצורה "לא טבעית" </a:t>
            </a:r>
            <a:r>
              <a:rPr lang="en-US" sz="2000" dirty="0" smtClean="0"/>
              <a:t>(abnormally)</a:t>
            </a:r>
            <a:r>
              <a:rPr lang="he-IL" sz="2000" dirty="0" smtClean="0"/>
              <a:t> – יש להצביע על השגיאה ולטפל בה</a:t>
            </a:r>
          </a:p>
          <a:p>
            <a:pPr lvl="1" algn="r" rtl="1">
              <a:spcBef>
                <a:spcPts val="600"/>
              </a:spcBef>
              <a:buFont typeface="Monotype Sorts" pitchFamily="2" charset="2"/>
              <a:buChar char="n"/>
              <a:defRPr/>
            </a:pPr>
            <a:r>
              <a:rPr lang="he-IL" sz="2400" dirty="0" smtClean="0"/>
              <a:t>טיפול ב- </a:t>
            </a:r>
            <a:r>
              <a:rPr lang="en-US" sz="2400" dirty="0" smtClean="0"/>
              <a:t>I/O</a:t>
            </a:r>
            <a:r>
              <a:rPr lang="he-IL" sz="2400" dirty="0" smtClean="0"/>
              <a:t> – לתוכנית בהרצה נדרש קלט/פלט (למשל גישה לקובץ או לאחד ההתקנים האחרים). תמיד נשאף שהתכנית לא תיגש ישירות להתקנים אלא דרך מערכת ההפעלה. סיבות:</a:t>
            </a:r>
          </a:p>
          <a:p>
            <a:pPr lvl="2" algn="r" rtl="1">
              <a:spcBef>
                <a:spcPts val="600"/>
              </a:spcBef>
              <a:buFont typeface="Monotype Sorts" pitchFamily="2" charset="2"/>
              <a:buChar char="n"/>
              <a:defRPr/>
            </a:pPr>
            <a:r>
              <a:rPr lang="he-IL" sz="2400" dirty="0" smtClean="0"/>
              <a:t>יעילות השימוש במשאב</a:t>
            </a:r>
          </a:p>
          <a:p>
            <a:pPr lvl="2" algn="r" rtl="1">
              <a:spcBef>
                <a:spcPts val="600"/>
              </a:spcBef>
              <a:buFont typeface="Monotype Sorts" pitchFamily="2" charset="2"/>
              <a:buChar char="n"/>
              <a:defRPr/>
            </a:pPr>
            <a:r>
              <a:rPr lang="he-IL" sz="2400" dirty="0" smtClean="0"/>
              <a:t>הגנה על המשאב</a:t>
            </a:r>
            <a:endParaRPr lang="en-US" sz="2400" dirty="0" smtClean="0"/>
          </a:p>
        </p:txBody>
      </p:sp>
      <p:sp>
        <p:nvSpPr>
          <p:cNvPr id="4" name="Rectangle 3"/>
          <p:cNvSpPr/>
          <p:nvPr/>
        </p:nvSpPr>
        <p:spPr bwMode="auto">
          <a:xfrm>
            <a:off x="8121242" y="5999163"/>
            <a:ext cx="128789" cy="128789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80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585788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Operating System Services (Cont)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5771" y="1085850"/>
            <a:ext cx="8694058" cy="5729288"/>
          </a:xfrm>
          <a:noFill/>
        </p:spPr>
        <p:txBody>
          <a:bodyPr/>
          <a:lstStyle/>
          <a:p>
            <a:pPr algn="r" rtl="1">
              <a:spcBef>
                <a:spcPts val="600"/>
              </a:spcBef>
              <a:buFont typeface="Monotype Sorts" pitchFamily="2" charset="2"/>
              <a:buChar char="n"/>
              <a:defRPr/>
            </a:pPr>
            <a:r>
              <a:rPr lang="he-IL" sz="3200" dirty="0"/>
              <a:t>פונקציונליות שבאה </a:t>
            </a:r>
            <a:r>
              <a:rPr lang="he-IL" sz="3200" dirty="0">
                <a:solidFill>
                  <a:srgbClr val="FF0000"/>
                </a:solidFill>
              </a:rPr>
              <a:t>לסייע למשתמש</a:t>
            </a:r>
            <a:r>
              <a:rPr lang="he-IL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(helpful for the user)</a:t>
            </a:r>
            <a:r>
              <a:rPr lang="he-IL" sz="3200" dirty="0"/>
              <a:t>:</a:t>
            </a:r>
          </a:p>
          <a:p>
            <a:pPr lvl="1" algn="r" rtl="1">
              <a:spcBef>
                <a:spcPts val="600"/>
              </a:spcBef>
              <a:buFont typeface="Monotype Sorts" pitchFamily="2" charset="2"/>
              <a:buChar char="n"/>
              <a:defRPr/>
            </a:pPr>
            <a:r>
              <a:rPr lang="he-IL" sz="2800" dirty="0" smtClean="0"/>
              <a:t>טיפול בקבצים </a:t>
            </a:r>
            <a:r>
              <a:rPr lang="en-US" sz="2800" dirty="0" smtClean="0"/>
              <a:t>(file-system manipulation)</a:t>
            </a:r>
            <a:r>
              <a:rPr lang="he-IL" sz="2800" dirty="0" smtClean="0"/>
              <a:t> – הן עבור המשתמש והן עבור התוכניות שהוא מריץ:</a:t>
            </a:r>
            <a:endParaRPr lang="he-IL" altLang="en-US" sz="2000" dirty="0" smtClean="0"/>
          </a:p>
          <a:p>
            <a:pPr lvl="1"/>
            <a:r>
              <a:rPr lang="en-US" altLang="en-US" sz="2000" dirty="0" smtClean="0"/>
              <a:t>read and write files and directories, create and delete them, search them, list file Information, permission management</a:t>
            </a:r>
          </a:p>
          <a:p>
            <a:pPr lvl="1" algn="r" rtl="1">
              <a:spcBef>
                <a:spcPts val="600"/>
              </a:spcBef>
              <a:buFont typeface="Monotype Sorts" pitchFamily="2" charset="2"/>
              <a:buChar char="n"/>
              <a:defRPr/>
            </a:pPr>
            <a:r>
              <a:rPr lang="he-IL" sz="2800" dirty="0" smtClean="0"/>
              <a:t>תקשורת בין תהליכים – העברת מידע בין תהליכים:</a:t>
            </a:r>
          </a:p>
          <a:p>
            <a:pPr lvl="2" algn="r" rtl="1">
              <a:spcBef>
                <a:spcPts val="600"/>
              </a:spcBef>
              <a:buFont typeface="Monotype Sorts" pitchFamily="2" charset="2"/>
              <a:buChar char="n"/>
              <a:defRPr/>
            </a:pPr>
            <a:r>
              <a:rPr lang="he-IL" altLang="en-US" sz="2800" dirty="0" smtClean="0"/>
              <a:t>הפועלים באותה מערכת מחשב</a:t>
            </a:r>
          </a:p>
          <a:p>
            <a:pPr lvl="2" algn="r" rtl="1">
              <a:spcBef>
                <a:spcPts val="600"/>
              </a:spcBef>
              <a:buFont typeface="Monotype Sorts" pitchFamily="2" charset="2"/>
              <a:buChar char="n"/>
              <a:defRPr/>
            </a:pPr>
            <a:r>
              <a:rPr lang="he-IL" altLang="en-US" sz="2800" dirty="0" smtClean="0"/>
              <a:t>הפועלים במערכות מרוחקות ומקושרים באמצעות רשת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585788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Operating System Services (Cont)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5771" y="1085850"/>
            <a:ext cx="8694058" cy="5729288"/>
          </a:xfrm>
          <a:noFill/>
        </p:spPr>
        <p:txBody>
          <a:bodyPr/>
          <a:lstStyle/>
          <a:p>
            <a:pPr algn="r" rtl="1">
              <a:spcBef>
                <a:spcPts val="600"/>
              </a:spcBef>
              <a:buFont typeface="Monotype Sorts" pitchFamily="2" charset="2"/>
              <a:buChar char="n"/>
              <a:defRPr/>
            </a:pPr>
            <a:r>
              <a:rPr lang="he-IL" sz="3200" dirty="0"/>
              <a:t>פונקציונליות שבאה </a:t>
            </a:r>
            <a:r>
              <a:rPr lang="he-IL" sz="3200" dirty="0">
                <a:solidFill>
                  <a:srgbClr val="FF0000"/>
                </a:solidFill>
              </a:rPr>
              <a:t>לסייע למשתמש</a:t>
            </a:r>
            <a:r>
              <a:rPr lang="he-IL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(helpful for the user)</a:t>
            </a:r>
            <a:r>
              <a:rPr lang="he-IL" sz="3200" dirty="0"/>
              <a:t>:</a:t>
            </a:r>
          </a:p>
          <a:p>
            <a:pPr lvl="1" algn="r" rtl="1">
              <a:spcBef>
                <a:spcPts val="600"/>
              </a:spcBef>
              <a:buFont typeface="Monotype Sorts" pitchFamily="2" charset="2"/>
              <a:buChar char="n"/>
              <a:defRPr/>
            </a:pPr>
            <a:r>
              <a:rPr lang="he-IL" altLang="en-US" sz="2800" dirty="0" smtClean="0"/>
              <a:t>טיפול בשגיאות </a:t>
            </a:r>
            <a:r>
              <a:rPr lang="en-US" altLang="en-US" sz="2800" dirty="0" smtClean="0"/>
              <a:t>(error detection)</a:t>
            </a:r>
            <a:r>
              <a:rPr lang="he-IL" altLang="en-US" sz="2800" dirty="0" smtClean="0"/>
              <a:t>:</a:t>
            </a:r>
            <a:endParaRPr lang="he-IL" altLang="en-US" sz="2800" dirty="0"/>
          </a:p>
          <a:p>
            <a:pPr lvl="1"/>
            <a:r>
              <a:rPr lang="en-US" altLang="en-US" sz="2000" dirty="0" smtClean="0"/>
              <a:t>May occur in the CPU and memory hardware </a:t>
            </a:r>
            <a:r>
              <a:rPr lang="en-US" altLang="en-US" sz="1600" dirty="0" smtClean="0"/>
              <a:t>(e.g., memory error or power failure)</a:t>
            </a:r>
            <a:r>
              <a:rPr lang="en-US" altLang="en-US" sz="2000" dirty="0" smtClean="0"/>
              <a:t>, in I/O devices </a:t>
            </a:r>
            <a:r>
              <a:rPr lang="en-US" altLang="en-US" sz="1600" dirty="0" smtClean="0"/>
              <a:t>(e.g., a connection failure in a network or lack of paper in a printer)</a:t>
            </a:r>
            <a:r>
              <a:rPr lang="en-US" altLang="en-US" sz="2000" dirty="0" smtClean="0"/>
              <a:t>, in user program </a:t>
            </a:r>
            <a:r>
              <a:rPr lang="en-US" altLang="en-US" sz="1600" dirty="0" smtClean="0"/>
              <a:t>(e.g., attempting to access illegal memory location)</a:t>
            </a:r>
            <a:endParaRPr lang="he-IL" altLang="en-US" sz="1600" dirty="0" smtClean="0"/>
          </a:p>
          <a:p>
            <a:pPr lvl="1" algn="r" rtl="1"/>
            <a:r>
              <a:rPr lang="he-IL" altLang="en-US" sz="2000" dirty="0" smtClean="0"/>
              <a:t>לכל סוג של שגיאה מ"ה צריכה לנקוט בפעולה המתאימה על-מנת להבטיח </a:t>
            </a:r>
            <a:r>
              <a:rPr lang="en-US" altLang="en-US" sz="2000" dirty="0" smtClean="0">
                <a:solidFill>
                  <a:srgbClr val="FF0000"/>
                </a:solidFill>
              </a:rPr>
              <a:t>correct</a:t>
            </a:r>
            <a:r>
              <a:rPr lang="en-US" altLang="en-US" sz="2000" dirty="0" smtClean="0"/>
              <a:t> and </a:t>
            </a:r>
            <a:r>
              <a:rPr lang="en-US" altLang="en-US" sz="2000" dirty="0" smtClean="0">
                <a:solidFill>
                  <a:srgbClr val="FF0000"/>
                </a:solidFill>
              </a:rPr>
              <a:t>consistent</a:t>
            </a:r>
            <a:r>
              <a:rPr lang="en-US" altLang="en-US" sz="2000" dirty="0" smtClean="0"/>
              <a:t> computing</a:t>
            </a:r>
          </a:p>
          <a:p>
            <a:pPr lvl="1" algn="r" rtl="1"/>
            <a:r>
              <a:rPr lang="he-IL" altLang="en-US" sz="2000" dirty="0" smtClean="0"/>
              <a:t>לרוב מספקת מערכת ההפעלה </a:t>
            </a:r>
            <a:r>
              <a:rPr lang="en-US" altLang="en-US" sz="2000" dirty="0" smtClean="0">
                <a:solidFill>
                  <a:srgbClr val="FF0000"/>
                </a:solidFill>
              </a:rPr>
              <a:t>Debugging facilities </a:t>
            </a:r>
            <a:r>
              <a:rPr lang="he-IL" altLang="en-US" sz="2000" dirty="0"/>
              <a:t> </a:t>
            </a:r>
            <a:r>
              <a:rPr lang="he-IL" altLang="en-US" sz="2000" dirty="0" smtClean="0"/>
              <a:t>אשר מקלות על התכניתן להבין מה קרה וכיצד ניתן להשתמש בצורה יותר יעילה במערכת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03256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585788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Operating System Services (Cont)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6400" y="1014413"/>
            <a:ext cx="7994650" cy="5459412"/>
          </a:xfrm>
        </p:spPr>
        <p:txBody>
          <a:bodyPr/>
          <a:lstStyle/>
          <a:p>
            <a:pPr algn="r" rtl="1">
              <a:lnSpc>
                <a:spcPct val="90000"/>
              </a:lnSpc>
            </a:pPr>
            <a:r>
              <a:rPr lang="he-IL" sz="3200" dirty="0" smtClean="0"/>
              <a:t>הבטחת פעילות </a:t>
            </a:r>
            <a:r>
              <a:rPr lang="he-IL" sz="3200" dirty="0" smtClean="0">
                <a:solidFill>
                  <a:srgbClr val="FF0000"/>
                </a:solidFill>
              </a:rPr>
              <a:t>היעילה</a:t>
            </a:r>
            <a:r>
              <a:rPr lang="he-IL" sz="3200" dirty="0" smtClean="0"/>
              <a:t> </a:t>
            </a:r>
            <a:r>
              <a:rPr lang="en-US" sz="3200" dirty="0" smtClean="0"/>
              <a:t>(efficient)</a:t>
            </a:r>
            <a:r>
              <a:rPr lang="he-IL" sz="3200" dirty="0" smtClean="0"/>
              <a:t> של המערכת:</a:t>
            </a:r>
          </a:p>
          <a:p>
            <a:pPr lvl="1" algn="r" rtl="1">
              <a:lnSpc>
                <a:spcPct val="90000"/>
              </a:lnSpc>
            </a:pPr>
            <a:r>
              <a:rPr lang="he-IL" sz="2800" dirty="0" smtClean="0"/>
              <a:t>הקצאת משאבים </a:t>
            </a:r>
            <a:r>
              <a:rPr lang="en-US" sz="2800" dirty="0" smtClean="0"/>
              <a:t>(resource allocation)</a:t>
            </a:r>
            <a:r>
              <a:rPr lang="he-IL" sz="2800" dirty="0" smtClean="0"/>
              <a:t> – כאשר מספר משתמשים מחוברים במקביל (או </a:t>
            </a:r>
            <a:r>
              <a:rPr lang="en-US" sz="2800" dirty="0" smtClean="0"/>
              <a:t>jobs</a:t>
            </a:r>
            <a:r>
              <a:rPr lang="he-IL" sz="2800" dirty="0"/>
              <a:t> </a:t>
            </a:r>
            <a:r>
              <a:rPr lang="he-IL" sz="2800" dirty="0" smtClean="0"/>
              <a:t>הרצים במקביל):</a:t>
            </a:r>
          </a:p>
          <a:p>
            <a:pPr lvl="2" algn="r" rtl="1">
              <a:lnSpc>
                <a:spcPct val="90000"/>
              </a:lnSpc>
            </a:pPr>
            <a:r>
              <a:rPr lang="en-US" sz="2000" dirty="0" smtClean="0"/>
              <a:t>Special allocation code</a:t>
            </a:r>
            <a:r>
              <a:rPr lang="he-IL" sz="2000" dirty="0" smtClean="0"/>
              <a:t> – למשל עבור </a:t>
            </a:r>
            <a:r>
              <a:rPr lang="en-US" altLang="en-US" sz="2000" dirty="0" smtClean="0"/>
              <a:t>CPU cycles, main memory, and file storage</a:t>
            </a:r>
            <a:endParaRPr lang="he-IL" altLang="en-US" sz="2000" dirty="0" smtClean="0"/>
          </a:p>
          <a:p>
            <a:pPr lvl="2" algn="r" rtl="1">
              <a:lnSpc>
                <a:spcPct val="90000"/>
              </a:lnSpc>
            </a:pPr>
            <a:r>
              <a:rPr lang="en-US" altLang="en-US" sz="2000" dirty="0" smtClean="0"/>
              <a:t>General request and release code</a:t>
            </a:r>
            <a:r>
              <a:rPr lang="he-IL" altLang="en-US" sz="2000" dirty="0" smtClean="0"/>
              <a:t> – למשל עבור </a:t>
            </a:r>
            <a:r>
              <a:rPr lang="en-US" altLang="en-US" dirty="0" smtClean="0"/>
              <a:t>I/O devices</a:t>
            </a:r>
            <a:endParaRPr lang="he-IL" altLang="en-US" dirty="0" smtClean="0"/>
          </a:p>
          <a:p>
            <a:pPr lvl="1" algn="r" rtl="1">
              <a:lnSpc>
                <a:spcPct val="90000"/>
              </a:lnSpc>
            </a:pPr>
            <a:r>
              <a:rPr lang="en-US" altLang="en-US" sz="2800" dirty="0"/>
              <a:t>Accounting</a:t>
            </a:r>
            <a:r>
              <a:rPr lang="he-IL" altLang="en-US" sz="2800" dirty="0"/>
              <a:t> – ניהול רישום של השימוש במשאבים השונים לפי משתמשים לאורך ציר הזמן:</a:t>
            </a:r>
          </a:p>
          <a:p>
            <a:pPr lvl="2" algn="r" rtl="1">
              <a:lnSpc>
                <a:spcPct val="90000"/>
              </a:lnSpc>
            </a:pPr>
            <a:r>
              <a:rPr lang="he-IL" altLang="en-US" sz="2000" dirty="0"/>
              <a:t>עבור </a:t>
            </a:r>
            <a:r>
              <a:rPr lang="en-US" altLang="en-US" sz="2000" dirty="0"/>
              <a:t>billing</a:t>
            </a:r>
          </a:p>
          <a:p>
            <a:pPr lvl="2" algn="r" rtl="1">
              <a:lnSpc>
                <a:spcPct val="90000"/>
              </a:lnSpc>
            </a:pPr>
            <a:r>
              <a:rPr lang="he-IL" altLang="en-US" sz="2000" dirty="0"/>
              <a:t>לצורך סטטיסטיקות אשר מאוחר יותר ישמשו ל- </a:t>
            </a:r>
            <a:r>
              <a:rPr lang="en-US" altLang="en-US" sz="2000" dirty="0"/>
              <a:t>tuning</a:t>
            </a:r>
            <a:r>
              <a:rPr lang="he-IL" altLang="en-US" sz="2000" dirty="0"/>
              <a:t> ופיתוח </a:t>
            </a:r>
            <a:r>
              <a:rPr lang="he-IL" altLang="en-US" sz="2000" dirty="0" err="1"/>
              <a:t>מכאניזמים</a:t>
            </a:r>
            <a:r>
              <a:rPr lang="he-IL" altLang="en-US" sz="2000" dirty="0"/>
              <a:t> שונים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7492067" y="5378378"/>
            <a:ext cx="128789" cy="128789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585788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Operating System Services (Cont)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1014413"/>
            <a:ext cx="7700962" cy="5459412"/>
          </a:xfrm>
        </p:spPr>
        <p:txBody>
          <a:bodyPr/>
          <a:lstStyle/>
          <a:p>
            <a:pPr algn="r" rtl="1">
              <a:lnSpc>
                <a:spcPct val="90000"/>
              </a:lnSpc>
            </a:pPr>
            <a:r>
              <a:rPr lang="he-IL" sz="3200" dirty="0" smtClean="0"/>
              <a:t>הבטחת פעילות </a:t>
            </a:r>
            <a:r>
              <a:rPr lang="he-IL" sz="3200" dirty="0" smtClean="0">
                <a:solidFill>
                  <a:srgbClr val="FF0000"/>
                </a:solidFill>
              </a:rPr>
              <a:t>היעילה</a:t>
            </a:r>
            <a:r>
              <a:rPr lang="he-IL" sz="3200" dirty="0" smtClean="0"/>
              <a:t> </a:t>
            </a:r>
            <a:r>
              <a:rPr lang="en-US" sz="3200" dirty="0" smtClean="0"/>
              <a:t>(efficient)</a:t>
            </a:r>
            <a:r>
              <a:rPr lang="he-IL" sz="3200" dirty="0" smtClean="0"/>
              <a:t> של המערכת:</a:t>
            </a:r>
          </a:p>
          <a:p>
            <a:pPr lvl="1" algn="r" rtl="1">
              <a:lnSpc>
                <a:spcPct val="90000"/>
              </a:lnSpc>
            </a:pPr>
            <a:r>
              <a:rPr lang="en-US" sz="2800" dirty="0" smtClean="0"/>
              <a:t>Protection and Security</a:t>
            </a:r>
            <a:r>
              <a:rPr lang="he-IL" sz="2800" dirty="0" smtClean="0"/>
              <a:t>:</a:t>
            </a:r>
          </a:p>
          <a:p>
            <a:pPr lvl="2" algn="r" rtl="1">
              <a:lnSpc>
                <a:spcPct val="90000"/>
              </a:lnSpc>
            </a:pPr>
            <a:r>
              <a:rPr lang="en-US" altLang="en-US" sz="2000" dirty="0" smtClean="0"/>
              <a:t>Protection</a:t>
            </a:r>
            <a:r>
              <a:rPr lang="he-IL" altLang="en-US" sz="2000" dirty="0" smtClean="0"/>
              <a:t> – להבטיח שכל גישה למשאבי המערכת תקינה ותחת שליטה של המערכת</a:t>
            </a:r>
          </a:p>
          <a:p>
            <a:pPr lvl="2" algn="r" rtl="1">
              <a:lnSpc>
                <a:spcPct val="90000"/>
              </a:lnSpc>
            </a:pPr>
            <a:r>
              <a:rPr lang="en-US" altLang="en-US" sz="2000" dirty="0" smtClean="0"/>
              <a:t>Security</a:t>
            </a:r>
            <a:r>
              <a:rPr lang="he-IL" altLang="en-US" sz="2000" dirty="0" smtClean="0"/>
              <a:t> – אימות המשתמש </a:t>
            </a:r>
            <a:r>
              <a:rPr lang="en-US" altLang="en-US" sz="2000" dirty="0" smtClean="0"/>
              <a:t>(user authentication)</a:t>
            </a:r>
            <a:r>
              <a:rPr lang="he-IL" altLang="en-US" sz="2000" dirty="0" smtClean="0"/>
              <a:t>, הגנה על משאבי ה- </a:t>
            </a:r>
            <a:r>
              <a:rPr lang="en-US" altLang="en-US" sz="2000" dirty="0" smtClean="0"/>
              <a:t>I/O</a:t>
            </a:r>
            <a:r>
              <a:rPr lang="he-IL" altLang="en-US" sz="2000" dirty="0" smtClean="0"/>
              <a:t> מגישה לא חוקית או זדונית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7588541" y="2668734"/>
            <a:ext cx="128789" cy="128789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69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5575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smtClean="0"/>
              <a:t>System Calls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106488"/>
            <a:ext cx="8040913" cy="2646362"/>
          </a:xfrm>
        </p:spPr>
        <p:txBody>
          <a:bodyPr/>
          <a:lstStyle/>
          <a:p>
            <a:pPr algn="r" rtl="1">
              <a:lnSpc>
                <a:spcPct val="90000"/>
              </a:lnSpc>
            </a:pPr>
            <a:r>
              <a:rPr lang="he-IL" altLang="en-US" sz="2800" dirty="0" smtClean="0"/>
              <a:t>מהוות את </a:t>
            </a:r>
            <a:r>
              <a:rPr lang="he-IL" altLang="en-US" sz="2800" dirty="0" smtClean="0">
                <a:solidFill>
                  <a:srgbClr val="FF0000"/>
                </a:solidFill>
              </a:rPr>
              <a:t>ממשק התכנות</a:t>
            </a:r>
            <a:r>
              <a:rPr lang="he-IL" altLang="en-US" sz="2800" dirty="0" smtClean="0"/>
              <a:t> </a:t>
            </a:r>
            <a:r>
              <a:rPr lang="en-US" altLang="en-US" sz="2800" dirty="0" smtClean="0"/>
              <a:t>(programming interface)</a:t>
            </a:r>
            <a:r>
              <a:rPr lang="he-IL" altLang="en-US" sz="2800" dirty="0" smtClean="0"/>
              <a:t> לשירותים המסופקים על-ידי מערכת ההפעלה</a:t>
            </a:r>
          </a:p>
          <a:p>
            <a:pPr lvl="1" algn="r" rtl="1">
              <a:lnSpc>
                <a:spcPct val="90000"/>
              </a:lnSpc>
            </a:pPr>
            <a:r>
              <a:rPr lang="he-IL" altLang="en-US" sz="2400" dirty="0" smtClean="0"/>
              <a:t>דוגמה ל- </a:t>
            </a:r>
            <a:r>
              <a:rPr lang="en-US" altLang="en-US" sz="2400" dirty="0" smtClean="0"/>
              <a:t>system calls</a:t>
            </a:r>
            <a:r>
              <a:rPr lang="he-IL" altLang="en-US" sz="2400" dirty="0" smtClean="0"/>
              <a:t> ב- </a:t>
            </a:r>
            <a:r>
              <a:rPr lang="en-US" altLang="en-US" sz="2400" dirty="0" smtClean="0"/>
              <a:t>UNIX</a:t>
            </a:r>
            <a:r>
              <a:rPr lang="he-IL" altLang="en-US" sz="2400" dirty="0" smtClean="0"/>
              <a:t>: </a:t>
            </a:r>
            <a:r>
              <a:rPr lang="en-US" altLang="en-US" sz="2400" b="1" i="1" dirty="0"/>
              <a:t>open, read, write, close, wait, exec, fork, exit, </a:t>
            </a:r>
            <a:r>
              <a:rPr lang="en-US" altLang="en-US" sz="2400" dirty="0"/>
              <a:t>and</a:t>
            </a:r>
            <a:r>
              <a:rPr lang="en-US" altLang="en-US" sz="2400" b="1" i="1" dirty="0"/>
              <a:t> kill</a:t>
            </a:r>
            <a:endParaRPr lang="he-IL" altLang="en-US" sz="2400" dirty="0" smtClean="0"/>
          </a:p>
          <a:p>
            <a:pPr algn="r" rtl="1">
              <a:lnSpc>
                <a:spcPct val="90000"/>
              </a:lnSpc>
            </a:pPr>
            <a:r>
              <a:rPr lang="he-IL" altLang="en-US" sz="2800" dirty="0" smtClean="0"/>
              <a:t>לרוב כתובות ב- </a:t>
            </a:r>
            <a:r>
              <a:rPr lang="en-US" altLang="en-US" sz="2800" dirty="0" smtClean="0"/>
              <a:t>high-level language</a:t>
            </a:r>
            <a:r>
              <a:rPr lang="he-IL" altLang="en-US" sz="2800" dirty="0" smtClean="0"/>
              <a:t> (ב- </a:t>
            </a:r>
            <a:r>
              <a:rPr lang="en-US" altLang="en-US" sz="2800" dirty="0" smtClean="0"/>
              <a:t>C</a:t>
            </a:r>
            <a:r>
              <a:rPr lang="he-IL" altLang="en-US" sz="2800" dirty="0" smtClean="0"/>
              <a:t> או </a:t>
            </a:r>
            <a:r>
              <a:rPr lang="en-US" altLang="en-US" sz="2800" dirty="0" smtClean="0"/>
              <a:t>C++</a:t>
            </a:r>
            <a:r>
              <a:rPr lang="he-IL" altLang="en-US" sz="2800" dirty="0" smtClean="0"/>
              <a:t>)</a:t>
            </a:r>
          </a:p>
          <a:p>
            <a:pPr lvl="1" algn="r" rtl="1">
              <a:lnSpc>
                <a:spcPct val="90000"/>
              </a:lnSpc>
            </a:pPr>
            <a:r>
              <a:rPr lang="he-IL" altLang="en-US" sz="2400" dirty="0" smtClean="0"/>
              <a:t>ייתכנו חלקים מסוימים ב- </a:t>
            </a:r>
            <a:r>
              <a:rPr lang="en-US" altLang="en-US" sz="2400" dirty="0"/>
              <a:t>assembly-language </a:t>
            </a:r>
            <a:r>
              <a:rPr lang="en-US" altLang="en-US" sz="2400" dirty="0" smtClean="0"/>
              <a:t>instructions</a:t>
            </a:r>
            <a:r>
              <a:rPr lang="he-IL" altLang="en-US" sz="2400" dirty="0" smtClean="0"/>
              <a:t> </a:t>
            </a:r>
            <a:r>
              <a:rPr lang="he-IL" altLang="en-US" dirty="0" smtClean="0"/>
              <a:t>(למשל במקומות בהן נדרש לגשת ישירות לחומרה)</a:t>
            </a:r>
            <a:endParaRPr lang="he-IL" altLang="en-US" sz="2400" dirty="0" smtClean="0"/>
          </a:p>
          <a:p>
            <a:pPr algn="r" rtl="1">
              <a:lnSpc>
                <a:spcPct val="90000"/>
              </a:lnSpc>
            </a:pPr>
            <a:r>
              <a:rPr lang="he-IL" altLang="en-US" sz="2800" dirty="0" smtClean="0"/>
              <a:t>המימוש הוא לרוב באמצעות מספר המוצמד לכל </a:t>
            </a:r>
            <a:r>
              <a:rPr lang="en-US" altLang="en-US" sz="2800" dirty="0" smtClean="0"/>
              <a:t>system call</a:t>
            </a:r>
            <a:r>
              <a:rPr lang="he-IL" altLang="en-US" sz="2800" dirty="0" smtClean="0"/>
              <a:t> ותחזוקה של טבלה המאנדקסת לפי מספר זה</a:t>
            </a:r>
          </a:p>
          <a:p>
            <a:pPr lvl="1" algn="r" rtl="1">
              <a:lnSpc>
                <a:spcPct val="90000"/>
              </a:lnSpc>
            </a:pPr>
            <a:r>
              <a:rPr lang="he-IL" altLang="en-US" sz="2800" dirty="0" smtClean="0"/>
              <a:t>בעת הקריאה יפעיל ה- </a:t>
            </a:r>
            <a:r>
              <a:rPr lang="en-US" altLang="en-US" sz="2800" dirty="0" smtClean="0"/>
              <a:t>syst</a:t>
            </a:r>
            <a:r>
              <a:rPr lang="en-US" altLang="en-US" sz="2800" dirty="0"/>
              <a:t>e</a:t>
            </a:r>
            <a:r>
              <a:rPr lang="en-US" altLang="en-US" sz="2800" dirty="0" smtClean="0"/>
              <a:t>m call interface</a:t>
            </a:r>
            <a:r>
              <a:rPr lang="he-IL" altLang="en-US" sz="2800" dirty="0" smtClean="0"/>
              <a:t> את ה- </a:t>
            </a:r>
            <a:r>
              <a:rPr lang="en-US" altLang="en-US" sz="2800" dirty="0" smtClean="0"/>
              <a:t>system call</a:t>
            </a:r>
            <a:r>
              <a:rPr lang="he-IL" altLang="en-US" sz="2800" dirty="0" smtClean="0"/>
              <a:t> המתאים ב- </a:t>
            </a:r>
            <a:r>
              <a:rPr lang="en-US" altLang="en-US" sz="2800" dirty="0" smtClean="0"/>
              <a:t>kernel</a:t>
            </a:r>
            <a:r>
              <a:rPr lang="he-IL" altLang="en-US" sz="2800" dirty="0" smtClean="0"/>
              <a:t> ויחזיר את סטטוס הביצוע (ואת ערכי הפלט המתאימים)</a:t>
            </a:r>
          </a:p>
          <a:p>
            <a:pPr lvl="1" algn="r" rtl="1">
              <a:lnSpc>
                <a:spcPct val="90000"/>
              </a:lnSpc>
            </a:pPr>
            <a:endParaRPr lang="he-IL" altLang="en-US" sz="2800" dirty="0"/>
          </a:p>
          <a:p>
            <a:pPr marL="457200" lvl="1" indent="0" algn="r" rtl="1">
              <a:lnSpc>
                <a:spcPct val="90000"/>
              </a:lnSpc>
              <a:buNone/>
            </a:pPr>
            <a:endParaRPr lang="he-IL" alt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Example of System Calls</a:t>
            </a:r>
          </a:p>
        </p:txBody>
      </p:sp>
      <p:sp>
        <p:nvSpPr>
          <p:cNvPr id="2355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914400" y="1247775"/>
            <a:ext cx="8229600" cy="4530725"/>
          </a:xfrm>
        </p:spPr>
        <p:txBody>
          <a:bodyPr/>
          <a:lstStyle/>
          <a:p>
            <a:r>
              <a:rPr lang="en-US" altLang="en-US" dirty="0" smtClean="0"/>
              <a:t>How many system calls do we need to copy the contents of one file to another file?</a:t>
            </a:r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pPr lvl="1"/>
            <a:r>
              <a:rPr lang="en-US" altLang="en-US" dirty="0" smtClean="0"/>
              <a:t>Get the names of the two files.</a:t>
            </a:r>
          </a:p>
          <a:p>
            <a:pPr lvl="2"/>
            <a:r>
              <a:rPr lang="en-US" altLang="en-US" dirty="0" smtClean="0"/>
              <a:t>Ask user for the names (write to screen, receive input)</a:t>
            </a:r>
          </a:p>
          <a:p>
            <a:pPr lvl="2"/>
            <a:r>
              <a:rPr lang="en-US" altLang="en-US" dirty="0" smtClean="0"/>
              <a:t>Let the user point to the files using GUI (many I/O system calls)</a:t>
            </a:r>
          </a:p>
          <a:p>
            <a:pPr lvl="2"/>
            <a:r>
              <a:rPr lang="en-US" altLang="en-US" dirty="0" smtClean="0"/>
              <a:t>Select from menu</a:t>
            </a:r>
          </a:p>
          <a:p>
            <a:pPr lvl="1"/>
            <a:r>
              <a:rPr lang="en-US" altLang="en-US" dirty="0" smtClean="0"/>
              <a:t>Open the input file and create the output file</a:t>
            </a:r>
          </a:p>
          <a:p>
            <a:pPr lvl="2"/>
            <a:r>
              <a:rPr lang="en-US" altLang="en-US" dirty="0" smtClean="0"/>
              <a:t>Handle many error conditions (input file does not exist, file is protected against access). Possible reactions:</a:t>
            </a:r>
          </a:p>
          <a:p>
            <a:pPr lvl="3"/>
            <a:r>
              <a:rPr lang="en-US" altLang="en-US" dirty="0" smtClean="0"/>
              <a:t>Abort (system call), delete existing file (system call), ask the user (system calls sequence)</a:t>
            </a:r>
          </a:p>
          <a:p>
            <a:pPr lvl="2"/>
            <a:endParaRPr lang="en-US" altLang="en-US" dirty="0" smtClean="0"/>
          </a:p>
        </p:txBody>
      </p:sp>
      <p:pic>
        <p:nvPicPr>
          <p:cNvPr id="2355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586"/>
          <a:stretch>
            <a:fillRect/>
          </a:stretch>
        </p:blipFill>
        <p:spPr bwMode="auto">
          <a:xfrm>
            <a:off x="1458913" y="1965325"/>
            <a:ext cx="593725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338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Example of System Calls (cont.)</a:t>
            </a:r>
          </a:p>
        </p:txBody>
      </p:sp>
      <p:sp>
        <p:nvSpPr>
          <p:cNvPr id="2457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914400" y="1247775"/>
            <a:ext cx="8229600" cy="4530725"/>
          </a:xfrm>
        </p:spPr>
        <p:txBody>
          <a:bodyPr/>
          <a:lstStyle/>
          <a:p>
            <a:r>
              <a:rPr lang="en-US" altLang="en-US" smtClean="0"/>
              <a:t>System call sequence to copy the contents of one file to another file</a:t>
            </a:r>
          </a:p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  <a:p>
            <a:pPr lvl="1"/>
            <a:r>
              <a:rPr lang="en-US" altLang="en-US" smtClean="0"/>
              <a:t>…</a:t>
            </a:r>
          </a:p>
          <a:p>
            <a:pPr lvl="1"/>
            <a:r>
              <a:rPr lang="en-US" altLang="en-US" smtClean="0"/>
              <a:t>Loop: read from input file and write to output file (system calls)</a:t>
            </a:r>
          </a:p>
          <a:p>
            <a:pPr lvl="2"/>
            <a:r>
              <a:rPr lang="en-US" altLang="en-US" smtClean="0"/>
              <a:t>Error handling – hardware malfunction, EOF, no more disk space, …</a:t>
            </a:r>
          </a:p>
          <a:p>
            <a:pPr lvl="1"/>
            <a:r>
              <a:rPr lang="en-US" altLang="en-US" smtClean="0"/>
              <a:t>Close both files</a:t>
            </a:r>
          </a:p>
          <a:p>
            <a:pPr lvl="1"/>
            <a:r>
              <a:rPr lang="en-US" altLang="en-US" smtClean="0"/>
              <a:t>Report success to the user</a:t>
            </a:r>
          </a:p>
          <a:p>
            <a:pPr lvl="1"/>
            <a:r>
              <a:rPr lang="en-US" altLang="en-US" smtClean="0"/>
              <a:t>Terminate normally (final system call)</a:t>
            </a:r>
          </a:p>
          <a:p>
            <a:pPr lvl="2"/>
            <a:endParaRPr lang="en-US" altLang="en-US" smtClean="0"/>
          </a:p>
        </p:txBody>
      </p:sp>
      <p:pic>
        <p:nvPicPr>
          <p:cNvPr id="2458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586"/>
          <a:stretch>
            <a:fillRect/>
          </a:stretch>
        </p:blipFill>
        <p:spPr bwMode="auto">
          <a:xfrm>
            <a:off x="1458913" y="1965325"/>
            <a:ext cx="593725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587827" y="5273879"/>
            <a:ext cx="81497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/>
              <a:t>Many of today's operating systems have hundreds of system </a:t>
            </a:r>
            <a:r>
              <a:rPr lang="en-US" altLang="en-US" dirty="0" smtClean="0"/>
              <a:t>calls</a:t>
            </a:r>
            <a:r>
              <a:rPr lang="en-US" altLang="en-US" dirty="0"/>
              <a:t> </a:t>
            </a:r>
            <a:r>
              <a:rPr lang="en-US" altLang="en-US" dirty="0" smtClean="0"/>
              <a:t>- Linux </a:t>
            </a:r>
            <a:r>
              <a:rPr lang="en-US" altLang="en-US" dirty="0"/>
              <a:t>has 319 different system calls. Similarly, FreeBSD (free Unix-like OS) has almost 330.</a:t>
            </a:r>
          </a:p>
        </p:txBody>
      </p:sp>
    </p:spTree>
    <p:extLst>
      <p:ext uri="{BB962C8B-B14F-4D97-AF65-F5344CB8AC3E}">
        <p14:creationId xmlns:p14="http://schemas.microsoft.com/office/powerpoint/2010/main" val="287807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>
            <a:off x="4474029" y="5510213"/>
            <a:ext cx="783771" cy="2540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smtClean="0"/>
              <a:t>March 8, 1955: The Mother of All Operating Systems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4100" name="Picture 2" descr="whirlwi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903288"/>
            <a:ext cx="6096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1" name="TextBox 5"/>
          <p:cNvSpPr txBox="1">
            <a:spLocks noChangeArrowheads="1"/>
          </p:cNvSpPr>
          <p:nvPr/>
        </p:nvSpPr>
        <p:spPr bwMode="auto">
          <a:xfrm>
            <a:off x="3509963" y="6488113"/>
            <a:ext cx="2370137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>
                <a:latin typeface="Verdana" pitchFamily="34" charset="0"/>
              </a:rPr>
              <a:t>Source: wired.com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900113" y="5510213"/>
            <a:ext cx="7369175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400" dirty="0">
                <a:latin typeface="Verdana" pitchFamily="34" charset="0"/>
              </a:rPr>
              <a:t>“…Another one of its contributions was Director, a </a:t>
            </a:r>
            <a:r>
              <a:rPr kumimoji="0" lang="en-US" altLang="en-US" sz="1400" dirty="0">
                <a:solidFill>
                  <a:srgbClr val="FF0000"/>
                </a:solidFill>
                <a:latin typeface="Verdana" pitchFamily="34" charset="0"/>
              </a:rPr>
              <a:t>set of programming instructions</a:t>
            </a:r>
            <a:r>
              <a:rPr kumimoji="0" lang="en-US" altLang="en-US" sz="1400" dirty="0">
                <a:latin typeface="Verdana" pitchFamily="34" charset="0"/>
              </a:rPr>
              <a:t> on tape that is regarded as the predecessor of operating systems in computers. The Director was </a:t>
            </a:r>
            <a:r>
              <a:rPr kumimoji="0" lang="en-US" altLang="en-US" sz="1400" dirty="0">
                <a:solidFill>
                  <a:srgbClr val="FF0000"/>
                </a:solidFill>
                <a:latin typeface="Verdana" pitchFamily="34" charset="0"/>
              </a:rPr>
              <a:t>designed to issue commands </a:t>
            </a:r>
            <a:r>
              <a:rPr kumimoji="0" lang="en-US" altLang="en-US" sz="1400" dirty="0">
                <a:latin typeface="Verdana" pitchFamily="34" charset="0"/>
              </a:rPr>
              <a:t>to the 4-year-old Whirlwind machine.”</a:t>
            </a:r>
            <a:br>
              <a:rPr kumimoji="0" lang="en-US" altLang="en-US" sz="1400" dirty="0">
                <a:latin typeface="Verdana" pitchFamily="34" charset="0"/>
              </a:rPr>
            </a:br>
            <a:endParaRPr kumimoji="0" lang="en-US" altLang="en-US" sz="1400" dirty="0">
              <a:latin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5575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smtClean="0"/>
              <a:t>System Calls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106488"/>
            <a:ext cx="8229599" cy="2646362"/>
          </a:xfrm>
        </p:spPr>
        <p:txBody>
          <a:bodyPr/>
          <a:lstStyle/>
          <a:p>
            <a:pPr algn="r" rtl="1">
              <a:lnSpc>
                <a:spcPct val="90000"/>
              </a:lnSpc>
            </a:pPr>
            <a:r>
              <a:rPr lang="he-IL" altLang="en-US" sz="2400" dirty="0" smtClean="0"/>
              <a:t>לרוב הקריאה ל- </a:t>
            </a:r>
            <a:r>
              <a:rPr lang="en-US" altLang="en-US" sz="2400" dirty="0" smtClean="0"/>
              <a:t>system calls</a:t>
            </a:r>
            <a:r>
              <a:rPr lang="he-IL" altLang="en-US" sz="2400" dirty="0" smtClean="0"/>
              <a:t> על-ידי </a:t>
            </a:r>
            <a:r>
              <a:rPr lang="he-IL" altLang="en-US" sz="2400" dirty="0" err="1" smtClean="0"/>
              <a:t>תוכניות</a:t>
            </a:r>
            <a:r>
              <a:rPr lang="he-IL" altLang="en-US" sz="2400" dirty="0" smtClean="0"/>
              <a:t> </a:t>
            </a:r>
            <a:r>
              <a:rPr lang="en-US" altLang="en-US" sz="2400" dirty="0" smtClean="0"/>
              <a:t>(programs)</a:t>
            </a:r>
            <a:r>
              <a:rPr lang="he-IL" altLang="en-US" sz="2400" dirty="0" smtClean="0"/>
              <a:t> תהיה לא באמצעות קריאה ישירה אלא באמצעות </a:t>
            </a:r>
            <a:r>
              <a:rPr lang="en-US" altLang="en-US" sz="2400" dirty="0"/>
              <a:t>high-level </a:t>
            </a:r>
            <a:r>
              <a:rPr lang="en-US" altLang="en-US" sz="2400" b="1" dirty="0">
                <a:solidFill>
                  <a:srgbClr val="3366FF"/>
                </a:solidFill>
              </a:rPr>
              <a:t>Application Programming Interface </a:t>
            </a:r>
            <a:r>
              <a:rPr lang="en-US" altLang="en-US" sz="2400" b="1" dirty="0">
                <a:solidFill>
                  <a:srgbClr val="000000"/>
                </a:solidFill>
              </a:rPr>
              <a:t>(</a:t>
            </a:r>
            <a:r>
              <a:rPr lang="en-US" altLang="en-US" sz="2400" b="1" dirty="0">
                <a:solidFill>
                  <a:srgbClr val="3366FF"/>
                </a:solidFill>
              </a:rPr>
              <a:t>API</a:t>
            </a:r>
            <a:r>
              <a:rPr lang="en-US" altLang="en-US" sz="2400" b="1" dirty="0">
                <a:solidFill>
                  <a:srgbClr val="000000"/>
                </a:solidFill>
              </a:rPr>
              <a:t>)</a:t>
            </a:r>
            <a:r>
              <a:rPr lang="en-US" altLang="en-US" sz="2400" dirty="0">
                <a:solidFill>
                  <a:srgbClr val="3366FF"/>
                </a:solidFill>
              </a:rPr>
              <a:t> </a:t>
            </a:r>
            <a:endParaRPr lang="he-IL" altLang="en-US" sz="2400" dirty="0" smtClean="0"/>
          </a:p>
          <a:p>
            <a:pPr lvl="1" algn="r" rtl="1">
              <a:lnSpc>
                <a:spcPct val="90000"/>
              </a:lnSpc>
            </a:pPr>
            <a:r>
              <a:rPr lang="he-IL" altLang="en-US" sz="2400" dirty="0" smtClean="0"/>
              <a:t>מגדיר את סט הפונקציות הזמינות ל- </a:t>
            </a:r>
            <a:r>
              <a:rPr lang="en-US" altLang="en-US" sz="2400" dirty="0" smtClean="0"/>
              <a:t>application programming</a:t>
            </a:r>
            <a:r>
              <a:rPr lang="he-IL" altLang="en-US" sz="2400" dirty="0" smtClean="0"/>
              <a:t> ובכלל זאת:</a:t>
            </a:r>
          </a:p>
          <a:p>
            <a:pPr lvl="2" algn="r" rtl="1">
              <a:lnSpc>
                <a:spcPct val="90000"/>
              </a:lnSpc>
            </a:pPr>
            <a:r>
              <a:rPr lang="he-IL" altLang="en-US" sz="2400" dirty="0" smtClean="0"/>
              <a:t>פרמטרים הנדרשים כקלט לפקודה</a:t>
            </a:r>
          </a:p>
          <a:p>
            <a:pPr lvl="2" algn="r" rtl="1">
              <a:lnSpc>
                <a:spcPct val="90000"/>
              </a:lnSpc>
            </a:pPr>
            <a:r>
              <a:rPr lang="he-IL" altLang="en-US" sz="2400" dirty="0" smtClean="0"/>
              <a:t>הערכים המוחזרים להם ניתן לצפות</a:t>
            </a:r>
          </a:p>
          <a:p>
            <a:pPr algn="r" rtl="1">
              <a:lnSpc>
                <a:spcPct val="90000"/>
              </a:lnSpc>
            </a:pPr>
            <a:r>
              <a:rPr lang="he-IL" altLang="en-US" sz="2400" dirty="0" smtClean="0"/>
              <a:t>היתרון העיקרי – הקורא לא צריך לדעת דבר על </a:t>
            </a:r>
            <a:r>
              <a:rPr lang="he-IL" altLang="en-US" sz="2400" dirty="0"/>
              <a:t>ה</a:t>
            </a:r>
            <a:r>
              <a:rPr lang="he-IL" altLang="en-US" sz="2400" dirty="0" smtClean="0"/>
              <a:t>מימוש </a:t>
            </a:r>
            <a:r>
              <a:rPr lang="en-US" altLang="en-US" sz="2400" dirty="0" smtClean="0"/>
              <a:t>(implementation)</a:t>
            </a:r>
            <a:r>
              <a:rPr lang="he-IL" altLang="en-US" sz="2400" dirty="0" smtClean="0"/>
              <a:t> של ה- </a:t>
            </a:r>
            <a:r>
              <a:rPr lang="en-US" altLang="en-US" sz="2400" dirty="0" smtClean="0"/>
              <a:t>system call</a:t>
            </a:r>
            <a:r>
              <a:rPr lang="he-IL" altLang="en-US" sz="2400" dirty="0" smtClean="0"/>
              <a:t>:</a:t>
            </a:r>
          </a:p>
          <a:p>
            <a:pPr lvl="1" algn="r" rtl="1">
              <a:lnSpc>
                <a:spcPct val="90000"/>
              </a:lnSpc>
            </a:pPr>
            <a:r>
              <a:rPr lang="he-IL" altLang="en-US" sz="2400" dirty="0" smtClean="0"/>
              <a:t>רק צריך להיצמד ל- </a:t>
            </a:r>
            <a:r>
              <a:rPr lang="en-US" altLang="en-US" sz="2400" dirty="0" smtClean="0"/>
              <a:t>API</a:t>
            </a:r>
            <a:r>
              <a:rPr lang="he-IL" altLang="en-US" sz="2400" dirty="0" smtClean="0"/>
              <a:t> ולהבין מה מ"ה עושה בעקבות הקריאה</a:t>
            </a:r>
          </a:p>
          <a:p>
            <a:pPr lvl="1" algn="r" rtl="1">
              <a:lnSpc>
                <a:spcPct val="90000"/>
              </a:lnSpc>
            </a:pPr>
            <a:r>
              <a:rPr lang="he-IL" altLang="en-US" sz="2400" dirty="0" smtClean="0"/>
              <a:t>המימוש המפורט מוחבא מהתכניתן (מנוהל על-ידי ספריות </a:t>
            </a:r>
            <a:r>
              <a:rPr lang="en-US" altLang="en-US" sz="2400" dirty="0" smtClean="0"/>
              <a:t>run time</a:t>
            </a:r>
            <a:r>
              <a:rPr lang="he-IL" altLang="en-US" sz="2400" dirty="0" smtClean="0"/>
              <a:t> שהן חלק מה- </a:t>
            </a:r>
            <a:r>
              <a:rPr lang="en-US" altLang="en-US" sz="2400" dirty="0" smtClean="0"/>
              <a:t>compiler</a:t>
            </a:r>
            <a:r>
              <a:rPr lang="he-IL" altLang="en-US" sz="2400" dirty="0" smtClean="0"/>
              <a:t>)</a:t>
            </a:r>
            <a:endParaRPr lang="en-US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63775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5575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smtClean="0"/>
              <a:t>System Calls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106488"/>
            <a:ext cx="8229599" cy="26463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Why use APIs rather than system calls?</a:t>
            </a:r>
          </a:p>
          <a:p>
            <a:pPr lvl="1"/>
            <a:r>
              <a:rPr lang="en-US" altLang="en-US" dirty="0"/>
              <a:t>Portability (compiling on different machines)</a:t>
            </a:r>
          </a:p>
          <a:p>
            <a:pPr lvl="1"/>
            <a:r>
              <a:rPr lang="en-US" altLang="en-US" dirty="0"/>
              <a:t>Simpler calls through API</a:t>
            </a:r>
            <a:endParaRPr lang="en-US" altLang="en-US" sz="2000" dirty="0"/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Three most common APIs are: 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>
                <a:solidFill>
                  <a:srgbClr val="FF0000"/>
                </a:solidFill>
              </a:rPr>
              <a:t>Windows API (Win32,Win64) </a:t>
            </a:r>
            <a:r>
              <a:rPr lang="en-US" altLang="en-US" sz="2000" dirty="0" smtClean="0"/>
              <a:t>for Windows OS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>
                <a:solidFill>
                  <a:srgbClr val="FF0000"/>
                </a:solidFill>
              </a:rPr>
              <a:t>POSIX API</a:t>
            </a:r>
            <a:r>
              <a:rPr lang="en-US" altLang="en-US" sz="2000" dirty="0" smtClean="0"/>
              <a:t> for POSIX-based systems (including virtually all versions of UNIX, Linux, and Mac OS X)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>
                <a:solidFill>
                  <a:srgbClr val="FF0000"/>
                </a:solidFill>
              </a:rPr>
              <a:t>Java API</a:t>
            </a:r>
            <a:r>
              <a:rPr lang="en-US" altLang="en-US" sz="2000" dirty="0" smtClean="0"/>
              <a:t> for the Java virtual machine (JVM)</a:t>
            </a:r>
          </a:p>
        </p:txBody>
      </p:sp>
    </p:spTree>
    <p:extLst>
      <p:ext uri="{BB962C8B-B14F-4D97-AF65-F5344CB8AC3E}">
        <p14:creationId xmlns:p14="http://schemas.microsoft.com/office/powerpoint/2010/main" val="3881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857250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API – System Call – OS Relationship</a:t>
            </a:r>
          </a:p>
        </p:txBody>
      </p:sp>
      <p:pic>
        <p:nvPicPr>
          <p:cNvPr id="2662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" t="9875" r="937" b="10126"/>
          <a:stretch>
            <a:fillRect/>
          </a:stretch>
        </p:blipFill>
        <p:spPr bwMode="auto">
          <a:xfrm>
            <a:off x="981075" y="1500188"/>
            <a:ext cx="7489825" cy="4570412"/>
          </a:xfrm>
          <a:prstGeom prst="rect">
            <a:avLst/>
          </a:prstGeom>
          <a:noFill/>
          <a:ln w="38100" cmpd="dbl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28" name="TextBox 3"/>
          <p:cNvSpPr txBox="1">
            <a:spLocks noChangeArrowheads="1"/>
          </p:cNvSpPr>
          <p:nvPr/>
        </p:nvSpPr>
        <p:spPr bwMode="auto">
          <a:xfrm>
            <a:off x="1363663" y="987425"/>
            <a:ext cx="62753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>
                <a:latin typeface="Verdana" pitchFamily="34" charset="0"/>
              </a:rPr>
              <a:t>A user application is invoking the open() system call</a:t>
            </a:r>
          </a:p>
        </p:txBody>
      </p:sp>
      <p:cxnSp>
        <p:nvCxnSpPr>
          <p:cNvPr id="26629" name="Straight Arrow Connector 5"/>
          <p:cNvCxnSpPr>
            <a:cxnSpLocks noChangeShapeType="1"/>
          </p:cNvCxnSpPr>
          <p:nvPr/>
        </p:nvCxnSpPr>
        <p:spPr bwMode="auto">
          <a:xfrm flipV="1">
            <a:off x="1741488" y="5094288"/>
            <a:ext cx="914400" cy="4064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630" name="TextBox 6"/>
          <p:cNvSpPr txBox="1">
            <a:spLocks noChangeArrowheads="1"/>
          </p:cNvSpPr>
          <p:nvPr/>
        </p:nvSpPr>
        <p:spPr bwMode="auto">
          <a:xfrm>
            <a:off x="188913" y="5080000"/>
            <a:ext cx="17129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>
                <a:latin typeface="Verdana" pitchFamily="34" charset="0"/>
              </a:rPr>
              <a:t>Table is used to get to the right system call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63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Standard C Library Example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8350" y="1173163"/>
            <a:ext cx="7642225" cy="5078412"/>
          </a:xfrm>
        </p:spPr>
        <p:txBody>
          <a:bodyPr/>
          <a:lstStyle/>
          <a:p>
            <a:r>
              <a:rPr lang="en-US" altLang="en-US" smtClean="0"/>
              <a:t>C program invoking printf() library call, which calls write() system call</a:t>
            </a:r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6" t="2666" r="17346" b="1784"/>
          <a:stretch>
            <a:fillRect/>
          </a:stretch>
        </p:blipFill>
        <p:spPr bwMode="auto">
          <a:xfrm>
            <a:off x="2627313" y="2039938"/>
            <a:ext cx="3770312" cy="4286250"/>
          </a:xfrm>
          <a:prstGeom prst="rect">
            <a:avLst/>
          </a:prstGeom>
          <a:noFill/>
          <a:ln w="38100" cmpd="dbl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653" name="Straight Arrow Connector 5"/>
          <p:cNvCxnSpPr>
            <a:cxnSpLocks noChangeShapeType="1"/>
          </p:cNvCxnSpPr>
          <p:nvPr/>
        </p:nvCxnSpPr>
        <p:spPr bwMode="auto">
          <a:xfrm rot="10800000" flipV="1">
            <a:off x="5776913" y="3062288"/>
            <a:ext cx="1885950" cy="158273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654" name="TextBox 6"/>
          <p:cNvSpPr txBox="1">
            <a:spLocks noChangeArrowheads="1"/>
          </p:cNvSpPr>
          <p:nvPr/>
        </p:nvSpPr>
        <p:spPr bwMode="auto">
          <a:xfrm>
            <a:off x="6561138" y="2176463"/>
            <a:ext cx="2582862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>
                <a:latin typeface="Verdana" pitchFamily="34" charset="0"/>
              </a:rPr>
              <a:t>Used in many cases as a portion of the system call interface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System Call Parameter Passing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r" rtl="1">
              <a:lnSpc>
                <a:spcPct val="90000"/>
              </a:lnSpc>
            </a:pPr>
            <a:r>
              <a:rPr lang="he-IL" altLang="en-US" sz="2000" dirty="0" smtClean="0"/>
              <a:t>לרוב נדרשת אינפורמציה נוספת בקריאה ל- </a:t>
            </a:r>
            <a:r>
              <a:rPr lang="en-US" altLang="en-US" sz="2000" dirty="0" smtClean="0"/>
              <a:t>system call</a:t>
            </a:r>
            <a:r>
              <a:rPr lang="he-IL" altLang="en-US" sz="2000" dirty="0"/>
              <a:t> </a:t>
            </a:r>
            <a:r>
              <a:rPr lang="he-IL" altLang="en-US" sz="2000" dirty="0" smtClean="0"/>
              <a:t>מלבד מספרה, כלומר </a:t>
            </a:r>
            <a:r>
              <a:rPr lang="he-IL" altLang="en-US" sz="2000" dirty="0" smtClean="0">
                <a:solidFill>
                  <a:srgbClr val="FF0000"/>
                </a:solidFill>
              </a:rPr>
              <a:t>נדרש להעביר פרמטרים</a:t>
            </a:r>
            <a:r>
              <a:rPr lang="he-IL" altLang="en-US" sz="2000" dirty="0" smtClean="0"/>
              <a:t>:</a:t>
            </a:r>
          </a:p>
          <a:p>
            <a:pPr lvl="1" algn="r" rtl="1">
              <a:lnSpc>
                <a:spcPct val="90000"/>
              </a:lnSpc>
            </a:pPr>
            <a:r>
              <a:rPr lang="he-IL" altLang="en-US" sz="2000" dirty="0" smtClean="0"/>
              <a:t>למשל בפתיחת קובץ יש לציין גם את שם הקובץ ומיקומו</a:t>
            </a:r>
          </a:p>
          <a:p>
            <a:pPr algn="r" rtl="1">
              <a:lnSpc>
                <a:spcPct val="90000"/>
              </a:lnSpc>
            </a:pPr>
            <a:r>
              <a:rPr lang="he-IL" altLang="en-US" sz="2000" dirty="0" smtClean="0"/>
              <a:t>שלוש צורות כלליות להעברת פרמטרים למערכת ההפעלה:</a:t>
            </a:r>
          </a:p>
          <a:p>
            <a:pPr lvl="1" algn="r" rtl="1">
              <a:lnSpc>
                <a:spcPct val="90000"/>
              </a:lnSpc>
            </a:pPr>
            <a:r>
              <a:rPr lang="he-IL" altLang="en-US" sz="2000" dirty="0" smtClean="0"/>
              <a:t>העברה באמצעות רגיסטרים</a:t>
            </a:r>
          </a:p>
          <a:p>
            <a:pPr lvl="1" algn="r" rtl="1">
              <a:lnSpc>
                <a:spcPct val="90000"/>
              </a:lnSpc>
            </a:pPr>
            <a:r>
              <a:rPr lang="he-IL" altLang="en-US" sz="2000" dirty="0" smtClean="0"/>
              <a:t>שמירת הפרמטרים כבלוק בזיכרון והעברת הכתובת של תחילת הבלוק באמצעות רגיסטר</a:t>
            </a:r>
          </a:p>
          <a:p>
            <a:pPr lvl="1" algn="r" rtl="1">
              <a:lnSpc>
                <a:spcPct val="90000"/>
              </a:lnSpc>
            </a:pPr>
            <a:r>
              <a:rPr lang="he-IL" altLang="en-US" sz="2000" dirty="0" smtClean="0"/>
              <a:t>שימוש ב- </a:t>
            </a:r>
            <a:r>
              <a:rPr lang="en-US" altLang="en-US" sz="2000" dirty="0" smtClean="0"/>
              <a:t>stack</a:t>
            </a:r>
            <a:r>
              <a:rPr lang="he-IL" altLang="en-US" sz="2000" dirty="0" smtClean="0"/>
              <a:t> – הפרמטרים יוכנסו ל- </a:t>
            </a:r>
            <a:r>
              <a:rPr lang="en-US" altLang="en-US" sz="2000" dirty="0" smtClean="0"/>
              <a:t>stack</a:t>
            </a:r>
            <a:r>
              <a:rPr lang="he-IL" altLang="en-US" sz="2000" dirty="0" smtClean="0"/>
              <a:t> באמצעות התוכנית הרצה </a:t>
            </a:r>
            <a:r>
              <a:rPr lang="en-US" altLang="en-US" sz="2000" dirty="0" smtClean="0"/>
              <a:t>(push)</a:t>
            </a:r>
            <a:r>
              <a:rPr lang="he-IL" altLang="en-US" sz="2000" dirty="0" smtClean="0"/>
              <a:t> ויימשכו על-ידי מערכת ההפעלה </a:t>
            </a:r>
            <a:r>
              <a:rPr lang="en-US" altLang="en-US" sz="2000" dirty="0" smtClean="0"/>
              <a:t>(pop)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Parameter Passing via Table</a:t>
            </a: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16791" r="1241" b="15501"/>
          <a:stretch>
            <a:fillRect/>
          </a:stretch>
        </p:blipFill>
        <p:spPr bwMode="auto">
          <a:xfrm>
            <a:off x="1844675" y="1701800"/>
            <a:ext cx="6178550" cy="3211513"/>
          </a:xfrm>
          <a:prstGeom prst="rect">
            <a:avLst/>
          </a:prstGeom>
          <a:noFill/>
          <a:ln w="38100" cmpd="dbl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700" name="Line 4"/>
          <p:cNvSpPr>
            <a:spLocks noChangeShapeType="1"/>
          </p:cNvSpPr>
          <p:nvPr/>
        </p:nvSpPr>
        <p:spPr bwMode="auto">
          <a:xfrm>
            <a:off x="1828800" y="2017713"/>
            <a:ext cx="0" cy="2193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701" name="Line 5"/>
          <p:cNvSpPr>
            <a:spLocks noChangeShapeType="1"/>
          </p:cNvSpPr>
          <p:nvPr/>
        </p:nvSpPr>
        <p:spPr bwMode="auto">
          <a:xfrm>
            <a:off x="4049713" y="1697038"/>
            <a:ext cx="841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702" name="TextBox 5"/>
          <p:cNvSpPr txBox="1">
            <a:spLocks noChangeArrowheads="1"/>
          </p:cNvSpPr>
          <p:nvPr/>
        </p:nvSpPr>
        <p:spPr bwMode="auto">
          <a:xfrm>
            <a:off x="2162175" y="5514975"/>
            <a:ext cx="4252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>
                <a:latin typeface="Verdana" pitchFamily="34" charset="0"/>
              </a:rPr>
              <a:t>This is the approach taken in Linux</a:t>
            </a:r>
          </a:p>
        </p:txBody>
      </p:sp>
      <p:cxnSp>
        <p:nvCxnSpPr>
          <p:cNvPr id="3" name="Straight Arrow Connector 2"/>
          <p:cNvCxnSpPr/>
          <p:nvPr/>
        </p:nvCxnSpPr>
        <p:spPr bwMode="auto">
          <a:xfrm>
            <a:off x="1400961" y="2231472"/>
            <a:ext cx="511729" cy="2642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" name="TextBox 3"/>
          <p:cNvSpPr txBox="1"/>
          <p:nvPr/>
        </p:nvSpPr>
        <p:spPr>
          <a:xfrm>
            <a:off x="0" y="1756103"/>
            <a:ext cx="1799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400" b="1" dirty="0" smtClean="0"/>
              <a:t>הפרמטרים לקריאה שמורים בכתובת </a:t>
            </a:r>
            <a:r>
              <a:rPr lang="en-US" sz="1400" b="1" dirty="0" smtClean="0"/>
              <a:t>X</a:t>
            </a:r>
            <a:endParaRPr 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250275" y="1281163"/>
            <a:ext cx="1799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400" b="1" dirty="0" smtClean="0"/>
              <a:t>טעינת הכתובת </a:t>
            </a:r>
            <a:r>
              <a:rPr lang="en-US" sz="1400" b="1" dirty="0" smtClean="0"/>
              <a:t>X</a:t>
            </a:r>
            <a:r>
              <a:rPr lang="he-IL" sz="1400" b="1" dirty="0" smtClean="0"/>
              <a:t> לתוך הרגיסטר</a:t>
            </a:r>
            <a:endParaRPr lang="en-US" sz="1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73075" y="2143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Types of System Calls</a:t>
            </a:r>
          </a:p>
        </p:txBody>
      </p:sp>
      <p:sp>
        <p:nvSpPr>
          <p:cNvPr id="30723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854075" y="1138238"/>
            <a:ext cx="8229600" cy="4530725"/>
          </a:xfrm>
        </p:spPr>
        <p:txBody>
          <a:bodyPr/>
          <a:lstStyle/>
          <a:p>
            <a:r>
              <a:rPr lang="en-US" altLang="en-US" smtClean="0"/>
              <a:t>Process control</a:t>
            </a:r>
          </a:p>
          <a:p>
            <a:pPr lvl="1"/>
            <a:r>
              <a:rPr lang="en-US" altLang="en-US" smtClean="0"/>
              <a:t>create process, terminate process</a:t>
            </a:r>
          </a:p>
          <a:p>
            <a:pPr lvl="1"/>
            <a:r>
              <a:rPr lang="en-US" altLang="en-US" smtClean="0"/>
              <a:t>end, abort</a:t>
            </a:r>
          </a:p>
          <a:p>
            <a:pPr lvl="1"/>
            <a:r>
              <a:rPr lang="en-US" altLang="en-US" smtClean="0"/>
              <a:t>load, execute</a:t>
            </a:r>
          </a:p>
          <a:p>
            <a:pPr lvl="1"/>
            <a:r>
              <a:rPr lang="en-US" altLang="en-US" smtClean="0"/>
              <a:t>get process attributes, set process attributes</a:t>
            </a:r>
          </a:p>
          <a:p>
            <a:pPr lvl="1"/>
            <a:r>
              <a:rPr lang="en-US" altLang="en-US" smtClean="0"/>
              <a:t>wait for time</a:t>
            </a:r>
          </a:p>
          <a:p>
            <a:pPr lvl="1"/>
            <a:r>
              <a:rPr lang="en-US" altLang="en-US" smtClean="0"/>
              <a:t>wait event, signal event</a:t>
            </a:r>
          </a:p>
          <a:p>
            <a:pPr lvl="1"/>
            <a:r>
              <a:rPr lang="en-US" altLang="en-US" smtClean="0"/>
              <a:t>allocate and free memory</a:t>
            </a:r>
          </a:p>
          <a:p>
            <a:pPr lvl="1"/>
            <a:r>
              <a:rPr lang="en-US" altLang="en-US" smtClean="0"/>
              <a:t>Dump memory if error</a:t>
            </a:r>
          </a:p>
          <a:p>
            <a:pPr lvl="1"/>
            <a:r>
              <a:rPr lang="en-US" altLang="en-US" b="1" smtClean="0">
                <a:solidFill>
                  <a:srgbClr val="3366FF"/>
                </a:solidFill>
              </a:rPr>
              <a:t>Debugger</a:t>
            </a:r>
            <a:r>
              <a:rPr lang="en-US" altLang="en-US" smtClean="0"/>
              <a:t> for determining </a:t>
            </a:r>
            <a:r>
              <a:rPr lang="en-US" altLang="en-US" b="1" smtClean="0">
                <a:solidFill>
                  <a:srgbClr val="3366FF"/>
                </a:solidFill>
              </a:rPr>
              <a:t>bugs, single step </a:t>
            </a:r>
            <a:r>
              <a:rPr lang="en-US" altLang="en-US" smtClean="0"/>
              <a:t>execution</a:t>
            </a:r>
          </a:p>
          <a:p>
            <a:pPr lvl="1"/>
            <a:r>
              <a:rPr lang="en-US" altLang="en-US" b="1" smtClean="0">
                <a:solidFill>
                  <a:srgbClr val="3366FF"/>
                </a:solidFill>
              </a:rPr>
              <a:t>Locks</a:t>
            </a:r>
            <a:r>
              <a:rPr lang="en-US" altLang="en-US" smtClean="0"/>
              <a:t> for managing access to shared data between processes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984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Types of System Calls</a:t>
            </a:r>
          </a:p>
        </p:txBody>
      </p:sp>
      <p:sp>
        <p:nvSpPr>
          <p:cNvPr id="31747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File management</a:t>
            </a:r>
          </a:p>
          <a:p>
            <a:pPr lvl="1"/>
            <a:r>
              <a:rPr lang="en-US" altLang="en-US" smtClean="0"/>
              <a:t>create file, delete file</a:t>
            </a:r>
          </a:p>
          <a:p>
            <a:pPr lvl="1"/>
            <a:r>
              <a:rPr lang="en-US" altLang="en-US" smtClean="0"/>
              <a:t>open, close file</a:t>
            </a:r>
          </a:p>
          <a:p>
            <a:pPr lvl="1"/>
            <a:r>
              <a:rPr lang="en-US" altLang="en-US" smtClean="0"/>
              <a:t>read, write, reposition</a:t>
            </a:r>
          </a:p>
          <a:p>
            <a:pPr lvl="1"/>
            <a:r>
              <a:rPr lang="en-US" altLang="en-US" smtClean="0"/>
              <a:t>get and set file attributes</a:t>
            </a:r>
          </a:p>
          <a:p>
            <a:r>
              <a:rPr lang="en-US" altLang="en-US" smtClean="0"/>
              <a:t>Device management</a:t>
            </a:r>
          </a:p>
          <a:p>
            <a:pPr lvl="1"/>
            <a:r>
              <a:rPr lang="en-US" altLang="en-US" smtClean="0"/>
              <a:t>request device, release device</a:t>
            </a:r>
          </a:p>
          <a:p>
            <a:pPr lvl="1"/>
            <a:r>
              <a:rPr lang="en-US" altLang="en-US" smtClean="0"/>
              <a:t>read, write, reposition</a:t>
            </a:r>
          </a:p>
          <a:p>
            <a:pPr lvl="1"/>
            <a:r>
              <a:rPr lang="en-US" altLang="en-US" smtClean="0"/>
              <a:t>get device attributes, set device attributes</a:t>
            </a:r>
          </a:p>
          <a:p>
            <a:pPr lvl="1"/>
            <a:r>
              <a:rPr lang="en-US" altLang="en-US" smtClean="0"/>
              <a:t>logically attach or detach devices</a:t>
            </a:r>
          </a:p>
          <a:p>
            <a:pPr lvl="1"/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536575" y="1984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Types of System Calls (Cont.)</a:t>
            </a:r>
          </a:p>
        </p:txBody>
      </p:sp>
      <p:sp>
        <p:nvSpPr>
          <p:cNvPr id="32771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234238" cy="4530725"/>
          </a:xfrm>
        </p:spPr>
        <p:txBody>
          <a:bodyPr/>
          <a:lstStyle/>
          <a:p>
            <a:r>
              <a:rPr lang="en-US" altLang="en-US" smtClean="0"/>
              <a:t>Information maintenance</a:t>
            </a:r>
          </a:p>
          <a:p>
            <a:pPr lvl="1"/>
            <a:r>
              <a:rPr lang="en-US" altLang="en-US" smtClean="0"/>
              <a:t>get time or date, set time or date</a:t>
            </a:r>
          </a:p>
          <a:p>
            <a:pPr lvl="1"/>
            <a:r>
              <a:rPr lang="en-US" altLang="en-US" smtClean="0"/>
              <a:t>get system data, set system data</a:t>
            </a:r>
          </a:p>
          <a:p>
            <a:pPr lvl="1"/>
            <a:r>
              <a:rPr lang="en-US" altLang="en-US" smtClean="0"/>
              <a:t>get and set process, file, or device attributes</a:t>
            </a:r>
          </a:p>
          <a:p>
            <a:r>
              <a:rPr lang="en-US" altLang="en-US" smtClean="0"/>
              <a:t>Communications</a:t>
            </a:r>
          </a:p>
          <a:p>
            <a:pPr lvl="1"/>
            <a:r>
              <a:rPr lang="en-US" altLang="en-US" smtClean="0"/>
              <a:t>create, delete communication connection</a:t>
            </a:r>
          </a:p>
          <a:p>
            <a:pPr lvl="1"/>
            <a:r>
              <a:rPr lang="en-US" altLang="en-US" smtClean="0"/>
              <a:t>send, receive messages if </a:t>
            </a:r>
            <a:r>
              <a:rPr lang="en-US" altLang="en-US" b="1" smtClean="0">
                <a:solidFill>
                  <a:srgbClr val="3366FF"/>
                </a:solidFill>
              </a:rPr>
              <a:t>message passing model </a:t>
            </a:r>
            <a:r>
              <a:rPr lang="en-US" altLang="en-US" smtClean="0"/>
              <a:t>to </a:t>
            </a:r>
            <a:r>
              <a:rPr lang="en-US" altLang="en-US" b="1" smtClean="0">
                <a:solidFill>
                  <a:srgbClr val="3366FF"/>
                </a:solidFill>
              </a:rPr>
              <a:t>host name</a:t>
            </a:r>
            <a:r>
              <a:rPr lang="en-US" altLang="en-US" smtClean="0"/>
              <a:t> or </a:t>
            </a:r>
            <a:r>
              <a:rPr lang="en-US" altLang="en-US" b="1" smtClean="0">
                <a:solidFill>
                  <a:srgbClr val="3366FF"/>
                </a:solidFill>
              </a:rPr>
              <a:t>process name</a:t>
            </a:r>
          </a:p>
          <a:p>
            <a:pPr lvl="2"/>
            <a:r>
              <a:rPr lang="en-US" altLang="en-US" smtClean="0"/>
              <a:t>From</a:t>
            </a:r>
            <a:r>
              <a:rPr lang="en-US" altLang="en-US" b="1" smtClean="0">
                <a:solidFill>
                  <a:srgbClr val="3366FF"/>
                </a:solidFill>
              </a:rPr>
              <a:t> client </a:t>
            </a:r>
            <a:r>
              <a:rPr lang="en-US" altLang="en-US" smtClean="0"/>
              <a:t>to</a:t>
            </a:r>
            <a:r>
              <a:rPr lang="en-US" altLang="en-US" b="1" smtClean="0">
                <a:solidFill>
                  <a:srgbClr val="3366FF"/>
                </a:solidFill>
              </a:rPr>
              <a:t> server</a:t>
            </a:r>
          </a:p>
          <a:p>
            <a:pPr lvl="1"/>
            <a:r>
              <a:rPr lang="en-US" altLang="en-US" b="1" smtClean="0">
                <a:solidFill>
                  <a:srgbClr val="3366FF"/>
                </a:solidFill>
              </a:rPr>
              <a:t>Shared-memory model </a:t>
            </a:r>
            <a:r>
              <a:rPr lang="en-US" altLang="en-US" smtClean="0"/>
              <a:t>create and gain access to memory regions</a:t>
            </a:r>
          </a:p>
          <a:p>
            <a:pPr lvl="1"/>
            <a:r>
              <a:rPr lang="en-US" altLang="en-US" smtClean="0"/>
              <a:t>transfer status information</a:t>
            </a:r>
          </a:p>
          <a:p>
            <a:pPr lvl="1"/>
            <a:r>
              <a:rPr lang="en-US" altLang="en-US" smtClean="0"/>
              <a:t>attach and detach remote devices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4825" y="1984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Types of System Calls (Cont.)</a:t>
            </a:r>
          </a:p>
        </p:txBody>
      </p:sp>
      <p:sp>
        <p:nvSpPr>
          <p:cNvPr id="33795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Protection</a:t>
            </a:r>
          </a:p>
          <a:p>
            <a:pPr lvl="1"/>
            <a:r>
              <a:rPr lang="en-US" altLang="en-US" smtClean="0"/>
              <a:t>Control access to resources</a:t>
            </a:r>
          </a:p>
          <a:p>
            <a:pPr lvl="1"/>
            <a:r>
              <a:rPr lang="en-US" altLang="en-US" smtClean="0"/>
              <a:t>Get and set permissions</a:t>
            </a:r>
          </a:p>
          <a:p>
            <a:pPr lvl="1"/>
            <a:r>
              <a:rPr lang="en-US" altLang="en-US" smtClean="0"/>
              <a:t>Allow and deny user access</a:t>
            </a:r>
          </a:p>
          <a:p>
            <a:pPr lvl="1"/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e-IL" altLang="en-US" dirty="0" smtClean="0"/>
              <a:t>מטרות השיעור</a:t>
            </a:r>
            <a:endParaRPr lang="en-US" altLang="en-US" dirty="0" smtClean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altLang="en-US" sz="2400" dirty="0" smtClean="0"/>
              <a:t>תיאור </a:t>
            </a:r>
            <a:r>
              <a:rPr lang="he-IL" altLang="en-US" sz="2400" dirty="0" smtClean="0">
                <a:solidFill>
                  <a:srgbClr val="FF0000"/>
                </a:solidFill>
              </a:rPr>
              <a:t>השירותים</a:t>
            </a:r>
            <a:r>
              <a:rPr lang="he-IL" altLang="en-US" sz="2400" dirty="0" smtClean="0"/>
              <a:t> </a:t>
            </a:r>
            <a:r>
              <a:rPr lang="en-US" altLang="en-US" sz="2400" dirty="0" smtClean="0"/>
              <a:t>(services)</a:t>
            </a:r>
            <a:r>
              <a:rPr lang="he-IL" altLang="en-US" sz="2400" dirty="0" smtClean="0"/>
              <a:t> שמספקת מערכת ההפעלה </a:t>
            </a:r>
            <a:r>
              <a:rPr lang="he-IL" altLang="en-US" sz="2400" dirty="0" smtClean="0">
                <a:solidFill>
                  <a:srgbClr val="FF0000"/>
                </a:solidFill>
              </a:rPr>
              <a:t>למשתמשים</a:t>
            </a:r>
            <a:r>
              <a:rPr lang="he-IL" altLang="en-US" sz="2400" dirty="0" smtClean="0"/>
              <a:t> </a:t>
            </a:r>
            <a:r>
              <a:rPr lang="en-US" altLang="en-US" sz="2400" dirty="0" smtClean="0"/>
              <a:t>(users)</a:t>
            </a:r>
            <a:r>
              <a:rPr lang="he-IL" altLang="en-US" sz="2400" dirty="0" smtClean="0"/>
              <a:t>, </a:t>
            </a:r>
            <a:r>
              <a:rPr lang="he-IL" altLang="en-US" sz="2400" dirty="0" smtClean="0">
                <a:solidFill>
                  <a:srgbClr val="FF0000"/>
                </a:solidFill>
              </a:rPr>
              <a:t>תהליכים</a:t>
            </a:r>
            <a:r>
              <a:rPr lang="he-IL" altLang="en-US" sz="2400" dirty="0" smtClean="0"/>
              <a:t> </a:t>
            </a:r>
            <a:r>
              <a:rPr lang="en-US" altLang="en-US" sz="2400" dirty="0" smtClean="0"/>
              <a:t>(services)</a:t>
            </a:r>
            <a:r>
              <a:rPr lang="he-IL" altLang="en-US" sz="2400" dirty="0" smtClean="0"/>
              <a:t> </a:t>
            </a:r>
            <a:r>
              <a:rPr lang="he-IL" altLang="en-US" sz="2400" dirty="0" smtClean="0">
                <a:solidFill>
                  <a:srgbClr val="FF0000"/>
                </a:solidFill>
              </a:rPr>
              <a:t>ומערכות אחרות </a:t>
            </a:r>
            <a:r>
              <a:rPr lang="en-US" altLang="en-US" sz="2400" dirty="0" smtClean="0"/>
              <a:t>(other systems)</a:t>
            </a:r>
          </a:p>
          <a:p>
            <a:pPr algn="r" rtl="1"/>
            <a:r>
              <a:rPr lang="he-IL" altLang="en-US" sz="2400" dirty="0" smtClean="0"/>
              <a:t>דיון בארכיטקטורות השונות ועקרונות העיצוב של מערכות הפעלה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1042988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Examples of Windows and Unix System Calls</a:t>
            </a:r>
          </a:p>
        </p:txBody>
      </p:sp>
      <p:pic>
        <p:nvPicPr>
          <p:cNvPr id="34819" name="Picture 6" descr="OS8-p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838" y="1203325"/>
            <a:ext cx="5395912" cy="481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186363" y="6119813"/>
            <a:ext cx="1184275" cy="7381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050" dirty="0">
                <a:latin typeface="Times New Roman" pitchFamily="18" charset="0"/>
              </a:rPr>
              <a:t>changes the user and group ownership of a file.</a:t>
            </a:r>
            <a:endParaRPr lang="en-US" sz="1050" dirty="0"/>
          </a:p>
        </p:txBody>
      </p:sp>
      <p:cxnSp>
        <p:nvCxnSpPr>
          <p:cNvPr id="34821" name="Straight Connector 5"/>
          <p:cNvCxnSpPr>
            <a:cxnSpLocks noChangeShapeType="1"/>
          </p:cNvCxnSpPr>
          <p:nvPr/>
        </p:nvCxnSpPr>
        <p:spPr bwMode="auto">
          <a:xfrm rot="10800000" flipV="1">
            <a:off x="6234113" y="5800725"/>
            <a:ext cx="530225" cy="4714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6"/>
          <p:cNvSpPr/>
          <p:nvPr/>
        </p:nvSpPr>
        <p:spPr>
          <a:xfrm>
            <a:off x="8032750" y="4502150"/>
            <a:ext cx="1111250" cy="5778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050" dirty="0">
                <a:latin typeface="Times New Roman" pitchFamily="18" charset="0"/>
              </a:rPr>
              <a:t>map files or devices into memory</a:t>
            </a:r>
          </a:p>
        </p:txBody>
      </p:sp>
      <p:cxnSp>
        <p:nvCxnSpPr>
          <p:cNvPr id="34823" name="Straight Connector 7"/>
          <p:cNvCxnSpPr>
            <a:cxnSpLocks noChangeShapeType="1"/>
          </p:cNvCxnSpPr>
          <p:nvPr/>
        </p:nvCxnSpPr>
        <p:spPr bwMode="auto">
          <a:xfrm flipV="1">
            <a:off x="7078663" y="4818063"/>
            <a:ext cx="876300" cy="1873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Rectangle 9"/>
          <p:cNvSpPr/>
          <p:nvPr/>
        </p:nvSpPr>
        <p:spPr>
          <a:xfrm>
            <a:off x="7732713" y="5149850"/>
            <a:ext cx="1587500" cy="90011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050" dirty="0">
                <a:latin typeface="Times New Roman" pitchFamily="18" charset="0"/>
              </a:rPr>
              <a:t>four-digit octal number that UNIX uses to determine the file permission for newly created files</a:t>
            </a:r>
          </a:p>
        </p:txBody>
      </p:sp>
      <p:cxnSp>
        <p:nvCxnSpPr>
          <p:cNvPr id="34825" name="Straight Connector 11"/>
          <p:cNvCxnSpPr>
            <a:cxnSpLocks noChangeShapeType="1"/>
          </p:cNvCxnSpPr>
          <p:nvPr/>
        </p:nvCxnSpPr>
        <p:spPr bwMode="auto">
          <a:xfrm flipV="1">
            <a:off x="7127875" y="5446713"/>
            <a:ext cx="609600" cy="889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Rectangle 13"/>
          <p:cNvSpPr/>
          <p:nvPr/>
        </p:nvSpPr>
        <p:spPr>
          <a:xfrm>
            <a:off x="8013700" y="4021138"/>
            <a:ext cx="1130300" cy="4159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050" dirty="0">
                <a:latin typeface="Times New Roman" pitchFamily="18" charset="0"/>
              </a:rPr>
              <a:t>allocates a shared memory segment</a:t>
            </a:r>
          </a:p>
        </p:txBody>
      </p:sp>
      <p:cxnSp>
        <p:nvCxnSpPr>
          <p:cNvPr id="34827" name="Straight Connector 14"/>
          <p:cNvCxnSpPr>
            <a:cxnSpLocks noChangeShapeType="1"/>
          </p:cNvCxnSpPr>
          <p:nvPr/>
        </p:nvCxnSpPr>
        <p:spPr bwMode="auto">
          <a:xfrm flipV="1">
            <a:off x="7256463" y="4325938"/>
            <a:ext cx="757237" cy="5111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Rectangle 16"/>
          <p:cNvSpPr/>
          <p:nvPr/>
        </p:nvSpPr>
        <p:spPr>
          <a:xfrm>
            <a:off x="7551738" y="2938463"/>
            <a:ext cx="1592262" cy="7381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050" dirty="0">
                <a:latin typeface="Times New Roman" pitchFamily="18" charset="0"/>
              </a:rPr>
              <a:t>Sets the input mode of a console's input buffer or the output mode of a console screen buffer</a:t>
            </a:r>
          </a:p>
        </p:txBody>
      </p:sp>
      <p:cxnSp>
        <p:nvCxnSpPr>
          <p:cNvPr id="34829" name="Straight Connector 17"/>
          <p:cNvCxnSpPr>
            <a:cxnSpLocks noChangeShapeType="1"/>
          </p:cNvCxnSpPr>
          <p:nvPr/>
        </p:nvCxnSpPr>
        <p:spPr bwMode="auto">
          <a:xfrm flipV="1">
            <a:off x="7138988" y="3235325"/>
            <a:ext cx="450850" cy="1905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Rectangle 19"/>
          <p:cNvSpPr/>
          <p:nvPr/>
        </p:nvSpPr>
        <p:spPr>
          <a:xfrm>
            <a:off x="7762875" y="1581150"/>
            <a:ext cx="1381125" cy="5778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050" dirty="0">
                <a:latin typeface="Times New Roman" pitchFamily="18" charset="0"/>
              </a:rPr>
              <a:t>parent process to wait for the child process termination</a:t>
            </a:r>
          </a:p>
        </p:txBody>
      </p:sp>
      <p:cxnSp>
        <p:nvCxnSpPr>
          <p:cNvPr id="34831" name="Straight Connector 20"/>
          <p:cNvCxnSpPr>
            <a:cxnSpLocks noChangeShapeType="1"/>
          </p:cNvCxnSpPr>
          <p:nvPr/>
        </p:nvCxnSpPr>
        <p:spPr bwMode="auto">
          <a:xfrm flipV="1">
            <a:off x="7069138" y="1749425"/>
            <a:ext cx="747712" cy="2667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457200" y="141288"/>
            <a:ext cx="8229600" cy="576262"/>
          </a:xfrm>
        </p:spPr>
        <p:txBody>
          <a:bodyPr/>
          <a:lstStyle/>
          <a:p>
            <a:r>
              <a:rPr lang="en-US" altLang="en-US" smtClean="0"/>
              <a:t>Example: MS-DOS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806450" y="1233488"/>
            <a:ext cx="3525838" cy="4594225"/>
          </a:xfrm>
        </p:spPr>
        <p:txBody>
          <a:bodyPr/>
          <a:lstStyle/>
          <a:p>
            <a:r>
              <a:rPr lang="en-US" altLang="en-US" smtClean="0"/>
              <a:t>Single-tasking</a:t>
            </a:r>
          </a:p>
          <a:p>
            <a:r>
              <a:rPr lang="en-US" altLang="en-US" smtClean="0"/>
              <a:t>Shell invoked when system booted</a:t>
            </a:r>
          </a:p>
          <a:p>
            <a:r>
              <a:rPr lang="en-US" altLang="en-US" smtClean="0"/>
              <a:t>Simple method to run program</a:t>
            </a:r>
          </a:p>
          <a:p>
            <a:pPr lvl="1"/>
            <a:r>
              <a:rPr lang="en-US" altLang="en-US" smtClean="0"/>
              <a:t>No process created</a:t>
            </a:r>
          </a:p>
          <a:p>
            <a:r>
              <a:rPr lang="en-US" altLang="en-US" smtClean="0"/>
              <a:t>Single memory space</a:t>
            </a:r>
          </a:p>
          <a:p>
            <a:r>
              <a:rPr lang="en-US" altLang="en-US" smtClean="0"/>
              <a:t>Loads program into memory, overwriting all but the kernel</a:t>
            </a:r>
          </a:p>
          <a:p>
            <a:r>
              <a:rPr lang="en-US" altLang="en-US" smtClean="0"/>
              <a:t>Program exit -&gt; shell reloaded</a:t>
            </a:r>
          </a:p>
        </p:txBody>
      </p:sp>
      <p:pic>
        <p:nvPicPr>
          <p:cNvPr id="28676" name="Picture 9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850" y="1704975"/>
            <a:ext cx="4127500" cy="349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4397375" y="5307013"/>
            <a:ext cx="5029200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Clr>
                <a:srgbClr val="993300"/>
              </a:buClr>
              <a:buSzPct val="90000"/>
              <a:buFont typeface="Monotype Sorts" pitchFamily="-84" charset="2"/>
              <a:buNone/>
            </a:pPr>
            <a:r>
              <a:rPr kumimoji="1" lang="en-US" altLang="en-US">
                <a:latin typeface="Helvetica" pitchFamily="-84" charset="0"/>
              </a:rPr>
              <a:t>At system startup          running a program</a:t>
            </a:r>
          </a:p>
          <a:p>
            <a:pPr>
              <a:spcBef>
                <a:spcPct val="50000"/>
              </a:spcBef>
              <a:buClr>
                <a:srgbClr val="993300"/>
              </a:buClr>
              <a:buSzPct val="90000"/>
              <a:buFont typeface="Monotype Sorts" pitchFamily="-84" charset="2"/>
              <a:buNone/>
            </a:pPr>
            <a:endParaRPr kumimoji="1" lang="en-US" altLang="en-US">
              <a:latin typeface="Helvetica" pitchFamily="-8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14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457200" y="141288"/>
            <a:ext cx="8229600" cy="576262"/>
          </a:xfrm>
        </p:spPr>
        <p:txBody>
          <a:bodyPr/>
          <a:lstStyle/>
          <a:p>
            <a:r>
              <a:rPr lang="en-US" altLang="en-US" smtClean="0"/>
              <a:t>Example: FreeBSD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869950" y="1044575"/>
            <a:ext cx="4781550" cy="4530725"/>
          </a:xfrm>
        </p:spPr>
        <p:txBody>
          <a:bodyPr/>
          <a:lstStyle/>
          <a:p>
            <a:r>
              <a:rPr lang="en-US" altLang="en-US" smtClean="0"/>
              <a:t>Unix variant</a:t>
            </a:r>
          </a:p>
          <a:p>
            <a:r>
              <a:rPr lang="en-US" altLang="en-US" smtClean="0"/>
              <a:t>Multitasking</a:t>
            </a:r>
          </a:p>
          <a:p>
            <a:r>
              <a:rPr lang="en-US" altLang="en-US" smtClean="0"/>
              <a:t>User login -&gt; invoke user</a:t>
            </a:r>
            <a:r>
              <a:rPr lang="ja-JP" altLang="en-US" smtClean="0"/>
              <a:t>’</a:t>
            </a:r>
            <a:r>
              <a:rPr lang="en-US" altLang="ja-JP" smtClean="0"/>
              <a:t>s choice of shell</a:t>
            </a:r>
          </a:p>
          <a:p>
            <a:r>
              <a:rPr lang="en-US" altLang="en-US" smtClean="0"/>
              <a:t>Shell executes fork() system call to create process</a:t>
            </a:r>
          </a:p>
          <a:p>
            <a:pPr lvl="1"/>
            <a:r>
              <a:rPr lang="en-US" altLang="en-US" smtClean="0"/>
              <a:t>Executes exec() to load program into process</a:t>
            </a:r>
          </a:p>
          <a:p>
            <a:pPr lvl="1"/>
            <a:r>
              <a:rPr lang="en-US" altLang="en-US" smtClean="0"/>
              <a:t>Shell waits for process to terminate or continues with user commands</a:t>
            </a:r>
          </a:p>
          <a:p>
            <a:r>
              <a:rPr lang="en-US" altLang="en-US" smtClean="0"/>
              <a:t>Process exits with:</a:t>
            </a:r>
          </a:p>
          <a:p>
            <a:pPr lvl="1"/>
            <a:r>
              <a:rPr lang="en-US" altLang="en-US" smtClean="0"/>
              <a:t> code = 0 – no error </a:t>
            </a:r>
          </a:p>
          <a:p>
            <a:pPr lvl="1"/>
            <a:r>
              <a:rPr lang="en-US" altLang="en-US" smtClean="0"/>
              <a:t> code &gt; 0 – error code</a:t>
            </a:r>
          </a:p>
          <a:p>
            <a:endParaRPr lang="en-US" altLang="en-US" smtClean="0"/>
          </a:p>
        </p:txBody>
      </p:sp>
      <p:pic>
        <p:nvPicPr>
          <p:cNvPr id="2970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91" t="500" r="31691" b="500"/>
          <a:stretch>
            <a:fillRect/>
          </a:stretch>
        </p:blipFill>
        <p:spPr bwMode="auto">
          <a:xfrm>
            <a:off x="6146800" y="1163638"/>
            <a:ext cx="2305050" cy="4676775"/>
          </a:xfrm>
          <a:prstGeom prst="rect">
            <a:avLst/>
          </a:prstGeom>
          <a:noFill/>
          <a:ln w="38100" cmpd="dbl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>
            <a:cxnSpLocks noChangeShapeType="1"/>
            <a:stCxn id="6" idx="0"/>
          </p:cNvCxnSpPr>
          <p:nvPr/>
        </p:nvCxnSpPr>
        <p:spPr bwMode="auto">
          <a:xfrm flipV="1">
            <a:off x="4752975" y="3744686"/>
            <a:ext cx="1260475" cy="174058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492500" y="5485266"/>
            <a:ext cx="2520950" cy="120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dirty="0">
                <a:latin typeface="Verdana" pitchFamily="34" charset="0"/>
              </a:rPr>
              <a:t>Interpreter is always running because of the </a:t>
            </a:r>
            <a:r>
              <a:rPr kumimoji="0" lang="en-US" altLang="en-US" dirty="0" err="1">
                <a:latin typeface="Verdana" pitchFamily="34" charset="0"/>
              </a:rPr>
              <a:t>multiprogrmming</a:t>
            </a:r>
            <a:endParaRPr kumimoji="0" lang="en-US" altLang="en-US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37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984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System Programs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092200"/>
            <a:ext cx="7359650" cy="5027613"/>
          </a:xfrm>
          <a:noFill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mtClean="0"/>
              <a:t>Provide a convenient environment for program development and execution</a:t>
            </a:r>
          </a:p>
          <a:p>
            <a:pPr lvl="1">
              <a:lnSpc>
                <a:spcPct val="90000"/>
              </a:lnSpc>
            </a:pPr>
            <a:r>
              <a:rPr lang="en-US" altLang="en-US" smtClean="0"/>
              <a:t>Some of them are simply user interfaces to system calls; others are considerably more complex</a:t>
            </a:r>
          </a:p>
          <a:p>
            <a:pPr lvl="1">
              <a:lnSpc>
                <a:spcPct val="90000"/>
              </a:lnSpc>
            </a:pPr>
            <a:endParaRPr lang="en-US" altLang="en-US" sz="800" smtClean="0"/>
          </a:p>
          <a:p>
            <a:pPr>
              <a:lnSpc>
                <a:spcPct val="90000"/>
              </a:lnSpc>
            </a:pPr>
            <a:r>
              <a:rPr lang="en-US" altLang="en-US" b="1" smtClean="0"/>
              <a:t>File management </a:t>
            </a:r>
            <a:r>
              <a:rPr lang="en-US" altLang="en-US" smtClean="0"/>
              <a:t>- Create, delete, copy, rename, print, dump, list, and generally manipulate files and directories</a:t>
            </a:r>
          </a:p>
          <a:p>
            <a:pPr>
              <a:lnSpc>
                <a:spcPct val="90000"/>
              </a:lnSpc>
            </a:pPr>
            <a:endParaRPr lang="en-US" altLang="en-US" sz="800" smtClean="0"/>
          </a:p>
          <a:p>
            <a:pPr>
              <a:lnSpc>
                <a:spcPct val="90000"/>
              </a:lnSpc>
            </a:pPr>
            <a:r>
              <a:rPr lang="en-US" altLang="en-US" b="1" smtClean="0"/>
              <a:t>Status information</a:t>
            </a:r>
          </a:p>
          <a:p>
            <a:pPr lvl="1">
              <a:lnSpc>
                <a:spcPct val="90000"/>
              </a:lnSpc>
            </a:pPr>
            <a:r>
              <a:rPr lang="en-US" altLang="en-US" smtClean="0"/>
              <a:t>Some ask the system for info - date, time, amount of available memory, disk space, number of users</a:t>
            </a:r>
          </a:p>
          <a:p>
            <a:pPr lvl="1">
              <a:lnSpc>
                <a:spcPct val="90000"/>
              </a:lnSpc>
            </a:pPr>
            <a:r>
              <a:rPr lang="en-US" altLang="en-US" smtClean="0"/>
              <a:t>Others provide detailed performance, logging, and debugging information</a:t>
            </a:r>
          </a:p>
          <a:p>
            <a:pPr lvl="1">
              <a:lnSpc>
                <a:spcPct val="90000"/>
              </a:lnSpc>
            </a:pPr>
            <a:r>
              <a:rPr lang="en-US" altLang="en-US" smtClean="0"/>
              <a:t>Typically, these programs format and print the output to the terminal or other output devices</a:t>
            </a:r>
          </a:p>
          <a:p>
            <a:pPr lvl="1">
              <a:lnSpc>
                <a:spcPct val="90000"/>
              </a:lnSpc>
            </a:pPr>
            <a:r>
              <a:rPr lang="en-US" altLang="en-US" smtClean="0"/>
              <a:t>Some systems implement  a </a:t>
            </a:r>
            <a:r>
              <a:rPr lang="en-US" altLang="en-US" b="1" smtClean="0">
                <a:solidFill>
                  <a:srgbClr val="3366FF"/>
                </a:solidFill>
              </a:rPr>
              <a:t>registry</a:t>
            </a:r>
            <a:r>
              <a:rPr lang="en-US" altLang="en-US" smtClean="0"/>
              <a:t> - used to store and retrieve configuration information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019175" y="198438"/>
            <a:ext cx="7667625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System Programs (Cont.)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4075" y="1122363"/>
            <a:ext cx="7138988" cy="51879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smtClean="0"/>
              <a:t>File modification</a:t>
            </a:r>
          </a:p>
          <a:p>
            <a:pPr lvl="1">
              <a:lnSpc>
                <a:spcPct val="90000"/>
              </a:lnSpc>
            </a:pPr>
            <a:r>
              <a:rPr lang="en-US" altLang="en-US" smtClean="0"/>
              <a:t>Text editors to create and modify files</a:t>
            </a:r>
          </a:p>
          <a:p>
            <a:pPr lvl="1">
              <a:lnSpc>
                <a:spcPct val="90000"/>
              </a:lnSpc>
            </a:pPr>
            <a:r>
              <a:rPr lang="en-US" altLang="en-US" smtClean="0"/>
              <a:t>Special commands to search contents of files or perform transformations of the text</a:t>
            </a:r>
            <a:endParaRPr lang="en-US" altLang="en-US" sz="800" smtClean="0"/>
          </a:p>
          <a:p>
            <a:pPr>
              <a:lnSpc>
                <a:spcPct val="90000"/>
              </a:lnSpc>
            </a:pPr>
            <a:r>
              <a:rPr lang="en-US" altLang="en-US" b="1" smtClean="0"/>
              <a:t>Programming-language support </a:t>
            </a:r>
            <a:r>
              <a:rPr lang="en-US" altLang="en-US" smtClean="0"/>
              <a:t>- Compilers, assemblers, debuggers and interpreters sometimes provided</a:t>
            </a:r>
            <a:endParaRPr lang="en-US" altLang="en-US" sz="800" smtClean="0"/>
          </a:p>
          <a:p>
            <a:pPr>
              <a:lnSpc>
                <a:spcPct val="90000"/>
              </a:lnSpc>
            </a:pPr>
            <a:r>
              <a:rPr lang="en-US" altLang="en-US" b="1" smtClean="0"/>
              <a:t>Program loading and execution</a:t>
            </a:r>
            <a:r>
              <a:rPr lang="en-US" altLang="en-US" smtClean="0"/>
              <a:t>- Absolute loaders, relocatable loaders, linkage editors, and overlay-loaders, debugging systems for higher-level and machine language</a:t>
            </a:r>
            <a:endParaRPr lang="en-US" altLang="en-US" sz="800" smtClean="0"/>
          </a:p>
          <a:p>
            <a:pPr>
              <a:lnSpc>
                <a:spcPct val="90000"/>
              </a:lnSpc>
            </a:pPr>
            <a:r>
              <a:rPr lang="en-US" altLang="en-US" b="1" smtClean="0"/>
              <a:t>Communications</a:t>
            </a:r>
            <a:r>
              <a:rPr lang="en-US" altLang="en-US" smtClean="0"/>
              <a:t> - Provide the mechanism for creating virtual connections among processes, users, and computer systems</a:t>
            </a:r>
          </a:p>
          <a:p>
            <a:pPr lvl="1">
              <a:lnSpc>
                <a:spcPct val="90000"/>
              </a:lnSpc>
            </a:pPr>
            <a:r>
              <a:rPr lang="en-US" altLang="en-US" smtClean="0"/>
              <a:t>Allow users to send messages to one another</a:t>
            </a:r>
            <a:r>
              <a:rPr lang="ja-JP" altLang="en-US" smtClean="0"/>
              <a:t>’</a:t>
            </a:r>
            <a:r>
              <a:rPr lang="en-US" altLang="ja-JP" smtClean="0"/>
              <a:t>s screens, browse web pages, send electronic-mail messages, log in remotely, transfer files from one machine to another</a:t>
            </a:r>
          </a:p>
          <a:p>
            <a:pPr>
              <a:lnSpc>
                <a:spcPct val="90000"/>
              </a:lnSpc>
            </a:pPr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7145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Implementation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4075" y="1092200"/>
            <a:ext cx="7713663" cy="4530725"/>
          </a:xfrm>
        </p:spPr>
        <p:txBody>
          <a:bodyPr/>
          <a:lstStyle/>
          <a:p>
            <a:r>
              <a:rPr lang="en-US" altLang="en-US" sz="2000" dirty="0" smtClean="0"/>
              <a:t>Much variation</a:t>
            </a:r>
          </a:p>
          <a:p>
            <a:pPr lvl="1"/>
            <a:r>
              <a:rPr lang="en-US" altLang="en-US" sz="2000" dirty="0" smtClean="0"/>
              <a:t>Early OSes in assembly language</a:t>
            </a:r>
          </a:p>
          <a:p>
            <a:pPr lvl="1"/>
            <a:r>
              <a:rPr lang="en-US" altLang="en-US" sz="2000" dirty="0" smtClean="0"/>
              <a:t>Then system programming languages like Algol, PL/1</a:t>
            </a:r>
          </a:p>
          <a:p>
            <a:pPr lvl="1"/>
            <a:r>
              <a:rPr lang="en-US" altLang="en-US" sz="2000" dirty="0" smtClean="0"/>
              <a:t>Now C, C++</a:t>
            </a:r>
          </a:p>
          <a:p>
            <a:r>
              <a:rPr lang="en-US" altLang="en-US" sz="2000" dirty="0" smtClean="0"/>
              <a:t>Actually usually a mix of languages</a:t>
            </a:r>
          </a:p>
          <a:p>
            <a:pPr lvl="1"/>
            <a:r>
              <a:rPr lang="en-US" altLang="en-US" sz="2000" dirty="0" smtClean="0"/>
              <a:t>Lowest levels in assembly</a:t>
            </a:r>
          </a:p>
          <a:p>
            <a:pPr lvl="1"/>
            <a:r>
              <a:rPr lang="en-US" altLang="en-US" sz="2000" dirty="0" smtClean="0"/>
              <a:t>Main body in C</a:t>
            </a:r>
          </a:p>
          <a:p>
            <a:pPr lvl="1"/>
            <a:r>
              <a:rPr lang="en-US" altLang="en-US" sz="2000" dirty="0" smtClean="0"/>
              <a:t>Systems programs in C, C++, scripting languages like PERL, Python, shell scripts</a:t>
            </a:r>
          </a:p>
          <a:p>
            <a:r>
              <a:rPr lang="en-US" altLang="en-US" sz="2000" dirty="0" smtClean="0"/>
              <a:t>More high-level language easier to</a:t>
            </a:r>
            <a:r>
              <a:rPr lang="en-US" altLang="en-US" sz="2000" b="1" dirty="0" smtClean="0">
                <a:solidFill>
                  <a:srgbClr val="3366FF"/>
                </a:solidFill>
              </a:rPr>
              <a:t> port </a:t>
            </a:r>
            <a:r>
              <a:rPr lang="en-US" altLang="en-US" sz="2000" dirty="0" smtClean="0"/>
              <a:t>to other hardware</a:t>
            </a:r>
          </a:p>
          <a:p>
            <a:pPr lvl="1"/>
            <a:r>
              <a:rPr lang="en-US" altLang="en-US" sz="2000" dirty="0" smtClean="0"/>
              <a:t>But slower</a:t>
            </a:r>
          </a:p>
          <a:p>
            <a:r>
              <a:rPr lang="en-US" altLang="en-US" sz="2000" b="1" dirty="0" smtClean="0">
                <a:solidFill>
                  <a:srgbClr val="3366FF"/>
                </a:solidFill>
              </a:rPr>
              <a:t>Emulation</a:t>
            </a:r>
            <a:r>
              <a:rPr lang="en-US" altLang="en-US" sz="2000" dirty="0" smtClean="0"/>
              <a:t> can allow an OS to run on non-native hardware</a:t>
            </a:r>
          </a:p>
          <a:p>
            <a:pPr>
              <a:buFont typeface="Monotype Sorts" pitchFamily="-84" charset="2"/>
              <a:buNone/>
            </a:pPr>
            <a:endParaRPr lang="en-US" altLang="en-US" sz="2000" dirty="0" smtClean="0"/>
          </a:p>
          <a:p>
            <a:pPr>
              <a:buFont typeface="Monotype Sorts" pitchFamily="-84" charset="2"/>
              <a:buNone/>
            </a:pP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87392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714375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z="2400" smtClean="0"/>
              <a:t>Operating System Design and Implementation</a:t>
            </a:r>
          </a:p>
        </p:txBody>
      </p:sp>
      <p:sp>
        <p:nvSpPr>
          <p:cNvPr id="4505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smtClean="0"/>
              <a:t>Design and Implementation of OS not “solvable”, but some approaches have proven successful</a:t>
            </a:r>
          </a:p>
          <a:p>
            <a:r>
              <a:rPr lang="en-US" altLang="en-US" sz="2000" smtClean="0"/>
              <a:t>Internal structure of different Operating Systems  can vary widely</a:t>
            </a:r>
          </a:p>
          <a:p>
            <a:r>
              <a:rPr lang="en-US" altLang="en-US" sz="2000" smtClean="0"/>
              <a:t>Affected by choice of hardware, type of system:</a:t>
            </a:r>
          </a:p>
          <a:p>
            <a:pPr lvl="1"/>
            <a:r>
              <a:rPr lang="en-US" altLang="en-US" sz="2000" smtClean="0"/>
              <a:t>Batch, time shared, single user, multi-user, real-time or general purpose</a:t>
            </a:r>
          </a:p>
          <a:p>
            <a:r>
              <a:rPr lang="en-US" altLang="en-US" sz="2000" i="1" smtClean="0"/>
              <a:t>User</a:t>
            </a:r>
            <a:r>
              <a:rPr lang="en-US" altLang="en-US" sz="2000" smtClean="0"/>
              <a:t> goals and </a:t>
            </a:r>
            <a:r>
              <a:rPr lang="en-US" altLang="en-US" sz="2000" i="1" smtClean="0"/>
              <a:t>System</a:t>
            </a:r>
            <a:r>
              <a:rPr lang="en-US" altLang="en-US" sz="2000" smtClean="0"/>
              <a:t> goals</a:t>
            </a:r>
          </a:p>
          <a:p>
            <a:pPr lvl="1"/>
            <a:r>
              <a:rPr lang="en-US" altLang="en-US" sz="2000" smtClean="0"/>
              <a:t>User goals – operating system should be </a:t>
            </a:r>
            <a:r>
              <a:rPr lang="en-US" altLang="en-US" sz="2000" smtClean="0">
                <a:solidFill>
                  <a:srgbClr val="FF0000"/>
                </a:solidFill>
              </a:rPr>
              <a:t>convenient to use, easy to learn, reliable, safe, and fast</a:t>
            </a:r>
          </a:p>
          <a:p>
            <a:pPr lvl="1"/>
            <a:r>
              <a:rPr lang="en-US" altLang="en-US" sz="2000" smtClean="0"/>
              <a:t>System goals – operating system should be </a:t>
            </a:r>
            <a:r>
              <a:rPr lang="en-US" altLang="en-US" sz="2000" smtClean="0">
                <a:solidFill>
                  <a:srgbClr val="FF0000"/>
                </a:solidFill>
              </a:rPr>
              <a:t>easy to design, implement, and maintain, as well as flexible, reliable, error-free, and efficient</a:t>
            </a:r>
          </a:p>
        </p:txBody>
      </p:sp>
      <p:sp>
        <p:nvSpPr>
          <p:cNvPr id="2" name="Rounded Rectangle 1"/>
          <p:cNvSpPr/>
          <p:nvPr/>
        </p:nvSpPr>
        <p:spPr bwMode="auto">
          <a:xfrm>
            <a:off x="7743825" y="128588"/>
            <a:ext cx="785813" cy="1400175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457200" y="182563"/>
            <a:ext cx="8229600" cy="576262"/>
          </a:xfrm>
        </p:spPr>
        <p:txBody>
          <a:bodyPr/>
          <a:lstStyle/>
          <a:p>
            <a:r>
              <a:rPr lang="en-US" altLang="en-US" smtClean="0"/>
              <a:t>Operating System Structure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>
          <a:xfrm>
            <a:off x="806450" y="1092200"/>
            <a:ext cx="6918325" cy="4530725"/>
          </a:xfrm>
        </p:spPr>
        <p:txBody>
          <a:bodyPr/>
          <a:lstStyle/>
          <a:p>
            <a:r>
              <a:rPr lang="en-US" altLang="en-US" sz="2000" dirty="0" smtClean="0"/>
              <a:t>General-purpose OS is very large program</a:t>
            </a:r>
          </a:p>
          <a:p>
            <a:r>
              <a:rPr lang="en-US" altLang="en-US" sz="2000" dirty="0" smtClean="0"/>
              <a:t>Various ways to structure ones</a:t>
            </a:r>
          </a:p>
          <a:p>
            <a:pPr lvl="1"/>
            <a:r>
              <a:rPr lang="en-US" altLang="en-US" sz="2000" dirty="0" smtClean="0"/>
              <a:t>Simple structure – MS-DOS</a:t>
            </a:r>
          </a:p>
          <a:p>
            <a:pPr lvl="1"/>
            <a:r>
              <a:rPr lang="en-US" altLang="en-US" sz="2000" dirty="0" smtClean="0"/>
              <a:t>More complex -- UNIX</a:t>
            </a:r>
          </a:p>
          <a:p>
            <a:pPr lvl="1"/>
            <a:r>
              <a:rPr lang="en-US" altLang="en-US" sz="2000" dirty="0" smtClean="0"/>
              <a:t>Layered – an </a:t>
            </a:r>
            <a:r>
              <a:rPr lang="en-US" altLang="en-US" sz="2000" dirty="0" err="1" smtClean="0"/>
              <a:t>absracation</a:t>
            </a:r>
            <a:endParaRPr lang="en-US" altLang="en-US" sz="2000" dirty="0" smtClean="0"/>
          </a:p>
          <a:p>
            <a:pPr lvl="1"/>
            <a:r>
              <a:rPr lang="en-US" altLang="en-US" sz="2000" dirty="0" smtClean="0"/>
              <a:t>Microkernel - Mach</a:t>
            </a:r>
          </a:p>
          <a:p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1382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Simple Structure </a:t>
            </a:r>
            <a:endParaRPr lang="en-US" altLang="en-US" sz="2400" smtClean="0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 smtClean="0"/>
              <a:t>MS-DOS – written to provide the most functionality in the least space</a:t>
            </a:r>
          </a:p>
          <a:p>
            <a:r>
              <a:rPr lang="en-US" altLang="en-US" sz="2400" smtClean="0"/>
              <a:t>Developed to run a single user, stand alone desktop computer</a:t>
            </a:r>
          </a:p>
          <a:p>
            <a:pPr lvl="1"/>
            <a:r>
              <a:rPr lang="en-US" altLang="en-US" sz="2400" smtClean="0"/>
              <a:t>Manages jobs sequentially</a:t>
            </a:r>
          </a:p>
          <a:p>
            <a:pPr lvl="1"/>
            <a:r>
              <a:rPr lang="en-US" altLang="en-US" sz="2400" smtClean="0"/>
              <a:t>Not divided into modules carefully</a:t>
            </a:r>
          </a:p>
          <a:p>
            <a:pPr lvl="1"/>
            <a:r>
              <a:rPr lang="en-US" altLang="en-US" sz="2400" smtClean="0"/>
              <a:t>Although MS-DOS has some structure, its interfaces and levels of functionality are not well separated</a:t>
            </a:r>
          </a:p>
        </p:txBody>
      </p:sp>
      <p:sp>
        <p:nvSpPr>
          <p:cNvPr id="47108" name="TextBox 3"/>
          <p:cNvSpPr txBox="1">
            <a:spLocks noChangeArrowheads="1"/>
          </p:cNvSpPr>
          <p:nvPr/>
        </p:nvSpPr>
        <p:spPr bwMode="auto">
          <a:xfrm>
            <a:off x="1228725" y="5249863"/>
            <a:ext cx="78168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>
                <a:latin typeface="Verdana" pitchFamily="34" charset="0"/>
              </a:rPr>
              <a:t>Windows 1.0-3.1 were merely GUI that ran on top of MS-DOS 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MS-DOS Layer Structure</a:t>
            </a:r>
          </a:p>
        </p:txBody>
      </p:sp>
      <p:pic>
        <p:nvPicPr>
          <p:cNvPr id="4813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6" t="1884" r="12619" b="1917"/>
          <a:stretch>
            <a:fillRect/>
          </a:stretch>
        </p:blipFill>
        <p:spPr bwMode="auto">
          <a:xfrm>
            <a:off x="2136775" y="1327150"/>
            <a:ext cx="5054600" cy="4846638"/>
          </a:xfrm>
          <a:prstGeom prst="rect">
            <a:avLst/>
          </a:prstGeom>
          <a:noFill/>
          <a:ln w="38100" cmpd="dbl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132" name="Line 5"/>
          <p:cNvSpPr>
            <a:spLocks noChangeShapeType="1"/>
          </p:cNvSpPr>
          <p:nvPr/>
        </p:nvSpPr>
        <p:spPr bwMode="auto">
          <a:xfrm flipV="1">
            <a:off x="2568575" y="6138863"/>
            <a:ext cx="4383088" cy="14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33" name="Line 6"/>
          <p:cNvSpPr>
            <a:spLocks noChangeShapeType="1"/>
          </p:cNvSpPr>
          <p:nvPr/>
        </p:nvSpPr>
        <p:spPr bwMode="auto">
          <a:xfrm>
            <a:off x="2147888" y="1566863"/>
            <a:ext cx="0" cy="784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34" name="TextBox 5"/>
          <p:cNvSpPr txBox="1">
            <a:spLocks noChangeArrowheads="1"/>
          </p:cNvSpPr>
          <p:nvPr/>
        </p:nvSpPr>
        <p:spPr bwMode="auto">
          <a:xfrm>
            <a:off x="6975475" y="2846388"/>
            <a:ext cx="216852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>
                <a:latin typeface="Verdana" pitchFamily="34" charset="0"/>
              </a:rPr>
              <a:t>Application programs are able to access the basic I/O routines to write directly to display and disk drives</a:t>
            </a:r>
          </a:p>
        </p:txBody>
      </p:sp>
      <p:sp>
        <p:nvSpPr>
          <p:cNvPr id="48135" name="TextBox 6"/>
          <p:cNvSpPr txBox="1">
            <a:spLocks noChangeArrowheads="1"/>
          </p:cNvSpPr>
          <p:nvPr/>
        </p:nvSpPr>
        <p:spPr bwMode="auto">
          <a:xfrm>
            <a:off x="280988" y="2640013"/>
            <a:ext cx="216693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>
                <a:latin typeface="Verdana" pitchFamily="34" charset="0"/>
              </a:rPr>
              <a:t>Malicious programs can cause the entire system to crash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The Operating System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altLang="en-US" sz="2400" dirty="0" smtClean="0"/>
              <a:t>ניתן להסתכל על מערכת הפעלה ממספר נקודות מבט:</a:t>
            </a:r>
          </a:p>
          <a:p>
            <a:pPr lvl="1" algn="r" rtl="1"/>
            <a:r>
              <a:rPr lang="he-IL" altLang="en-US" sz="2400" dirty="0" smtClean="0"/>
              <a:t>התמקדות על </a:t>
            </a:r>
            <a:r>
              <a:rPr lang="he-IL" altLang="en-US" sz="2400" dirty="0" smtClean="0">
                <a:solidFill>
                  <a:srgbClr val="FF0000"/>
                </a:solidFill>
              </a:rPr>
              <a:t>השירותים</a:t>
            </a:r>
            <a:r>
              <a:rPr lang="he-IL" altLang="en-US" sz="2400" dirty="0" smtClean="0"/>
              <a:t> </a:t>
            </a:r>
            <a:r>
              <a:rPr lang="en-US" altLang="en-US" sz="2400" dirty="0" smtClean="0"/>
              <a:t>(services)</a:t>
            </a:r>
            <a:r>
              <a:rPr lang="he-IL" altLang="en-US" sz="2400" dirty="0" smtClean="0"/>
              <a:t> שהמערכת מספקת.</a:t>
            </a:r>
          </a:p>
          <a:p>
            <a:pPr lvl="1" algn="r" rtl="1"/>
            <a:r>
              <a:rPr lang="he-IL" altLang="en-US" sz="2400" dirty="0" smtClean="0"/>
              <a:t>התמקדות על </a:t>
            </a:r>
            <a:r>
              <a:rPr lang="he-IL" altLang="en-US" sz="2400" dirty="0" smtClean="0">
                <a:solidFill>
                  <a:srgbClr val="FF0000"/>
                </a:solidFill>
              </a:rPr>
              <a:t>הממשקים</a:t>
            </a:r>
            <a:r>
              <a:rPr lang="he-IL" altLang="en-US" sz="2400" dirty="0" smtClean="0"/>
              <a:t> </a:t>
            </a:r>
            <a:r>
              <a:rPr lang="en-US" altLang="en-US" sz="2400" dirty="0" smtClean="0"/>
              <a:t>(interfaces)</a:t>
            </a:r>
            <a:r>
              <a:rPr lang="he-IL" altLang="en-US" sz="2400" dirty="0" smtClean="0"/>
              <a:t> שהמערכת מספקת למשתמשים ותכניתנים</a:t>
            </a:r>
          </a:p>
          <a:p>
            <a:pPr lvl="1" algn="r" rtl="1"/>
            <a:r>
              <a:rPr lang="he-IL" altLang="en-US" sz="2400" dirty="0" smtClean="0"/>
              <a:t>התמקדות על </a:t>
            </a:r>
            <a:r>
              <a:rPr lang="he-IL" altLang="en-US" sz="2400" dirty="0" smtClean="0">
                <a:solidFill>
                  <a:srgbClr val="FF0000"/>
                </a:solidFill>
              </a:rPr>
              <a:t>מרכיבי המערכת </a:t>
            </a:r>
            <a:r>
              <a:rPr lang="en-US" altLang="en-US" sz="2400" dirty="0" smtClean="0"/>
              <a:t>(components)</a:t>
            </a:r>
            <a:r>
              <a:rPr lang="he-IL" altLang="en-US" sz="2400" dirty="0" smtClean="0"/>
              <a:t> </a:t>
            </a:r>
            <a:r>
              <a:rPr lang="he-IL" altLang="en-US" sz="2400" dirty="0" smtClean="0">
                <a:solidFill>
                  <a:srgbClr val="FF0000"/>
                </a:solidFill>
              </a:rPr>
              <a:t>והקשרים</a:t>
            </a:r>
            <a:r>
              <a:rPr lang="he-IL" altLang="en-US" sz="2400" dirty="0" smtClean="0"/>
              <a:t> ביניהם </a:t>
            </a:r>
            <a:r>
              <a:rPr lang="en-US" altLang="en-US" sz="2400" dirty="0" smtClean="0"/>
              <a:t>(interconnections)</a:t>
            </a:r>
            <a:endParaRPr lang="he-IL" altLang="en-US" sz="2400" dirty="0" smtClean="0"/>
          </a:p>
          <a:p>
            <a:pPr lvl="1"/>
            <a:endParaRPr lang="en-US" altLang="en-US" sz="2400" dirty="0" smtClean="0">
              <a:solidFill>
                <a:srgbClr val="FF0000"/>
              </a:solidFill>
            </a:endParaRPr>
          </a:p>
        </p:txBody>
      </p:sp>
      <p:pic>
        <p:nvPicPr>
          <p:cNvPr id="6148" name="Picture 4" descr="Operating system placement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513" y="3992563"/>
            <a:ext cx="1571625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TextBox 5"/>
          <p:cNvSpPr txBox="1">
            <a:spLocks noChangeArrowheads="1"/>
          </p:cNvSpPr>
          <p:nvPr/>
        </p:nvSpPr>
        <p:spPr bwMode="auto">
          <a:xfrm>
            <a:off x="5772150" y="6243638"/>
            <a:ext cx="129063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100">
                <a:latin typeface="Verdana" pitchFamily="34" charset="0"/>
              </a:rPr>
              <a:t>from: wikipedia</a:t>
            </a:r>
          </a:p>
        </p:txBody>
      </p:sp>
      <p:sp>
        <p:nvSpPr>
          <p:cNvPr id="6150" name="TextBox 6"/>
          <p:cNvSpPr txBox="1">
            <a:spLocks noChangeArrowheads="1"/>
          </p:cNvSpPr>
          <p:nvPr/>
        </p:nvSpPr>
        <p:spPr bwMode="auto">
          <a:xfrm>
            <a:off x="1491979" y="4517450"/>
            <a:ext cx="32940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dirty="0">
                <a:latin typeface="Verdana" pitchFamily="34" charset="0"/>
              </a:rPr>
              <a:t>Numerous OSes  are out there (see lists in google)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377825"/>
            <a:ext cx="7756525" cy="457200"/>
          </a:xfrm>
        </p:spPr>
        <p:txBody>
          <a:bodyPr/>
          <a:lstStyle/>
          <a:p>
            <a:pPr eaLnBrk="1" hangingPunct="1"/>
            <a:r>
              <a:rPr lang="en-US" altLang="en-US" smtClean="0"/>
              <a:t>UNIX</a:t>
            </a:r>
            <a:endParaRPr lang="en-US" altLang="en-US" sz="2400" smtClean="0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8500" y="1423988"/>
            <a:ext cx="7713663" cy="4073525"/>
          </a:xfrm>
        </p:spPr>
        <p:txBody>
          <a:bodyPr/>
          <a:lstStyle/>
          <a:p>
            <a:r>
              <a:rPr lang="en-US" altLang="en-US" sz="2400" smtClean="0"/>
              <a:t>UNIX – limited by hardware functionality, the original UNIX operating system had limited structuring.  The UNIX OS consists of two separable parts</a:t>
            </a:r>
          </a:p>
          <a:p>
            <a:pPr lvl="1"/>
            <a:r>
              <a:rPr lang="en-US" altLang="en-US" sz="2400" smtClean="0"/>
              <a:t>Systems programs</a:t>
            </a:r>
          </a:p>
          <a:p>
            <a:pPr lvl="1"/>
            <a:r>
              <a:rPr lang="en-US" altLang="en-US" sz="2400" smtClean="0"/>
              <a:t>The kernel</a:t>
            </a:r>
          </a:p>
          <a:p>
            <a:pPr lvl="2"/>
            <a:r>
              <a:rPr lang="en-US" altLang="en-US" sz="2400" smtClean="0"/>
              <a:t>Consists of everything below the system-call interface and above the physical hardware</a:t>
            </a:r>
          </a:p>
          <a:p>
            <a:pPr lvl="2"/>
            <a:r>
              <a:rPr lang="en-US" altLang="en-US" sz="2400" smtClean="0"/>
              <a:t>Provides the file system, CPU scheduling, memory management, and other operating-system functions; a large number of functions for one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800100" y="2921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smtClean="0"/>
              <a:t>Traditional UNIX System Structure</a:t>
            </a:r>
          </a:p>
        </p:txBody>
      </p:sp>
      <p:pic>
        <p:nvPicPr>
          <p:cNvPr id="5017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88" y="1558925"/>
            <a:ext cx="6923087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0" name="TextBox 3"/>
          <p:cNvSpPr txBox="1">
            <a:spLocks noChangeArrowheads="1"/>
          </p:cNvSpPr>
          <p:nvPr/>
        </p:nvSpPr>
        <p:spPr bwMode="auto">
          <a:xfrm>
            <a:off x="176213" y="2182813"/>
            <a:ext cx="14763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>
                <a:latin typeface="Verdana" pitchFamily="34" charset="0"/>
              </a:rPr>
              <a:t>System programs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Layered Approach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 smtClean="0"/>
              <a:t>The operating system is divided into a number of layers (levels), each built on top of lower layers.  The bottom layer (layer 0), is the hardware; the highest (layer N) is the user interface.</a:t>
            </a:r>
          </a:p>
          <a:p>
            <a:r>
              <a:rPr lang="en-US" altLang="en-US" sz="2400" smtClean="0"/>
              <a:t>With modularity, layers are selected such that each uses functions (operations) and services of only lower-level layers</a:t>
            </a:r>
          </a:p>
          <a:p>
            <a:pPr lvl="1"/>
            <a:r>
              <a:rPr lang="en-US" altLang="en-US" sz="2400" smtClean="0"/>
              <a:t>Simple debugging</a:t>
            </a:r>
          </a:p>
          <a:p>
            <a:r>
              <a:rPr lang="en-US" altLang="en-US" sz="2400" smtClean="0"/>
              <a:t>Disadvantages:</a:t>
            </a:r>
          </a:p>
          <a:p>
            <a:pPr lvl="1"/>
            <a:r>
              <a:rPr lang="en-US" altLang="en-US" sz="2400" smtClean="0"/>
              <a:t>Division of functionality to layers</a:t>
            </a:r>
          </a:p>
          <a:p>
            <a:pPr lvl="1"/>
            <a:r>
              <a:rPr lang="en-US" altLang="en-US" sz="2400" smtClean="0"/>
              <a:t>Efficiency</a:t>
            </a:r>
          </a:p>
        </p:txBody>
      </p:sp>
      <p:pic>
        <p:nvPicPr>
          <p:cNvPr id="5120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300" y="3814763"/>
            <a:ext cx="3060700" cy="304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Modules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 smtClean="0"/>
              <a:t>Most modern operating systems implement kernel modules</a:t>
            </a:r>
          </a:p>
          <a:p>
            <a:pPr lvl="1"/>
            <a:r>
              <a:rPr lang="en-US" altLang="en-US" sz="2400" smtClean="0"/>
              <a:t>Uses object-oriented approach</a:t>
            </a:r>
          </a:p>
          <a:p>
            <a:pPr lvl="1"/>
            <a:r>
              <a:rPr lang="en-US" altLang="en-US" sz="2400" smtClean="0"/>
              <a:t>Each core component is separate</a:t>
            </a:r>
          </a:p>
          <a:p>
            <a:pPr lvl="1"/>
            <a:r>
              <a:rPr lang="en-US" altLang="en-US" sz="2400" smtClean="0"/>
              <a:t>Each talks to the others over known interfaces</a:t>
            </a:r>
          </a:p>
          <a:p>
            <a:pPr lvl="1"/>
            <a:r>
              <a:rPr lang="en-US" altLang="en-US" sz="2400" smtClean="0"/>
              <a:t>Each is loadable as needed within the kernel</a:t>
            </a:r>
          </a:p>
          <a:p>
            <a:r>
              <a:rPr lang="en-US" altLang="en-US" sz="2400" smtClean="0"/>
              <a:t>Overall, similar to layers but more flexible</a:t>
            </a:r>
          </a:p>
        </p:txBody>
      </p:sp>
      <p:sp>
        <p:nvSpPr>
          <p:cNvPr id="2" name="Rounded Rectangle 1"/>
          <p:cNvSpPr/>
          <p:nvPr/>
        </p:nvSpPr>
        <p:spPr bwMode="auto">
          <a:xfrm>
            <a:off x="7300913" y="277813"/>
            <a:ext cx="1042987" cy="83661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Solaris (Unix) Modular Approach</a:t>
            </a:r>
          </a:p>
        </p:txBody>
      </p:sp>
      <p:pic>
        <p:nvPicPr>
          <p:cNvPr id="5427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1501775"/>
            <a:ext cx="7197725" cy="387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Virtual Machines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368425"/>
            <a:ext cx="7859712" cy="4570413"/>
          </a:xfrm>
        </p:spPr>
        <p:txBody>
          <a:bodyPr/>
          <a:lstStyle/>
          <a:p>
            <a:r>
              <a:rPr lang="en-US" altLang="en-US" sz="2400" smtClean="0"/>
              <a:t>A </a:t>
            </a:r>
            <a:r>
              <a:rPr lang="en-US" altLang="en-US" sz="2400" smtClean="0">
                <a:solidFill>
                  <a:srgbClr val="3366FF"/>
                </a:solidFill>
              </a:rPr>
              <a:t>virtual machine </a:t>
            </a:r>
            <a:r>
              <a:rPr lang="en-US" altLang="en-US" sz="2400" smtClean="0"/>
              <a:t>treats hardware and the operating system kernel as though they were all hardware</a:t>
            </a:r>
          </a:p>
          <a:p>
            <a:r>
              <a:rPr lang="en-US" altLang="en-US" sz="2400" smtClean="0"/>
              <a:t>A virtual machine provides an interface </a:t>
            </a:r>
            <a:r>
              <a:rPr lang="en-US" altLang="en-US" sz="2400" i="1" smtClean="0"/>
              <a:t>identical</a:t>
            </a:r>
            <a:r>
              <a:rPr lang="en-US" altLang="en-US" sz="2400" smtClean="0"/>
              <a:t> to the underlying bare hardware</a:t>
            </a:r>
          </a:p>
          <a:p>
            <a:r>
              <a:rPr lang="en-US" altLang="en-US" sz="2400" smtClean="0"/>
              <a:t>The operating system </a:t>
            </a:r>
            <a:r>
              <a:rPr lang="en-US" altLang="en-US" sz="2400" smtClean="0">
                <a:solidFill>
                  <a:srgbClr val="3366FF"/>
                </a:solidFill>
              </a:rPr>
              <a:t>host </a:t>
            </a:r>
            <a:r>
              <a:rPr lang="en-US" altLang="en-US" sz="2400" smtClean="0"/>
              <a:t>creates the illusion that a process has its own processor and (virtual) memory</a:t>
            </a:r>
          </a:p>
          <a:p>
            <a:r>
              <a:rPr lang="en-US" altLang="en-US" sz="2400" smtClean="0"/>
              <a:t>Each </a:t>
            </a:r>
            <a:r>
              <a:rPr lang="en-US" altLang="en-US" sz="2400" smtClean="0">
                <a:solidFill>
                  <a:srgbClr val="3366FF"/>
                </a:solidFill>
              </a:rPr>
              <a:t>guest </a:t>
            </a:r>
            <a:r>
              <a:rPr lang="en-US" altLang="en-US" sz="2400" smtClean="0"/>
              <a:t>provided with a (virtual) copy of underlying computer</a:t>
            </a:r>
          </a:p>
          <a:p>
            <a:endParaRPr lang="en-US" altLang="en-US" sz="2400" smtClean="0"/>
          </a:p>
          <a:p>
            <a:r>
              <a:rPr lang="en-US" altLang="en-US" sz="2400" smtClean="0"/>
              <a:t>In early days these were </a:t>
            </a:r>
            <a:r>
              <a:rPr lang="en-US" altLang="en-US" sz="2400" smtClean="0">
                <a:solidFill>
                  <a:srgbClr val="3366FF"/>
                </a:solidFill>
              </a:rPr>
              <a:t>emulators</a:t>
            </a:r>
            <a:endParaRPr lang="en-US" altLang="en-US" sz="2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942975" y="3063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Virtual Machines History and Benefits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 smtClean="0"/>
              <a:t>First appeared commercially in IBM mainframes in 1972</a:t>
            </a:r>
          </a:p>
          <a:p>
            <a:r>
              <a:rPr lang="en-US" altLang="en-US" sz="2400" smtClean="0"/>
              <a:t>Fundamentally, multiple execution environments (different operating systems) can share the same hardware</a:t>
            </a:r>
          </a:p>
          <a:p>
            <a:r>
              <a:rPr lang="en-US" altLang="en-US" sz="2400" smtClean="0"/>
              <a:t>Protect from each other</a:t>
            </a:r>
          </a:p>
          <a:p>
            <a:r>
              <a:rPr lang="en-US" altLang="en-US" sz="2400" smtClean="0"/>
              <a:t>Some sharing of file can be permitted</a:t>
            </a:r>
          </a:p>
          <a:p>
            <a:r>
              <a:rPr lang="en-US" altLang="en-US" sz="2400" smtClean="0"/>
              <a:t>Useful for development, testing</a:t>
            </a:r>
          </a:p>
          <a:p>
            <a:pPr>
              <a:buFont typeface="Monotype Sorts" pitchFamily="-84" charset="2"/>
              <a:buNone/>
            </a:pPr>
            <a:endParaRPr lang="en-US" altLang="en-US" sz="2400" smtClean="0"/>
          </a:p>
          <a:p>
            <a:endParaRPr lang="en-US" altLang="en-US" sz="2400" smtClean="0"/>
          </a:p>
          <a:p>
            <a:endParaRPr lang="en-US" altLang="en-US" sz="2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Virtual Machines (Cont)</a:t>
            </a:r>
          </a:p>
        </p:txBody>
      </p:sp>
      <p:sp>
        <p:nvSpPr>
          <p:cNvPr id="5734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827088" y="1277938"/>
            <a:ext cx="7351712" cy="4830762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endParaRPr lang="en-US" altLang="en-US" smtClean="0"/>
          </a:p>
          <a:p>
            <a:pPr>
              <a:buFont typeface="Monotype Sorts" pitchFamily="-84" charset="2"/>
              <a:buNone/>
            </a:pPr>
            <a:endParaRPr lang="en-US" altLang="en-US" smtClean="0"/>
          </a:p>
          <a:p>
            <a:pPr>
              <a:buFont typeface="Monotype Sorts" pitchFamily="-84" charset="2"/>
              <a:buNone/>
            </a:pPr>
            <a:endParaRPr lang="en-US" altLang="en-US" smtClean="0"/>
          </a:p>
          <a:p>
            <a:pPr>
              <a:buFont typeface="Monotype Sorts" pitchFamily="-84" charset="2"/>
              <a:buNone/>
            </a:pPr>
            <a:endParaRPr lang="en-US" altLang="en-US" smtClean="0"/>
          </a:p>
          <a:p>
            <a:pPr>
              <a:buFont typeface="Monotype Sorts" pitchFamily="-84" charset="2"/>
              <a:buNone/>
            </a:pPr>
            <a:endParaRPr lang="en-US" altLang="en-US" smtClean="0"/>
          </a:p>
          <a:p>
            <a:pPr>
              <a:buFont typeface="Monotype Sorts" pitchFamily="-84" charset="2"/>
              <a:buNone/>
            </a:pPr>
            <a:endParaRPr lang="en-US" altLang="en-US" smtClean="0"/>
          </a:p>
          <a:p>
            <a:pPr>
              <a:buFont typeface="Monotype Sorts" pitchFamily="-84" charset="2"/>
              <a:buNone/>
            </a:pPr>
            <a:endParaRPr lang="en-US" altLang="en-US" smtClean="0"/>
          </a:p>
          <a:p>
            <a:pPr>
              <a:buFont typeface="Monotype Sorts" pitchFamily="-84" charset="2"/>
              <a:buNone/>
            </a:pPr>
            <a:endParaRPr lang="en-US" altLang="en-US" smtClean="0"/>
          </a:p>
          <a:p>
            <a:pPr>
              <a:buFont typeface="Monotype Sorts" pitchFamily="-84" charset="2"/>
              <a:buNone/>
            </a:pPr>
            <a:endParaRPr lang="en-US" altLang="en-US" smtClean="0"/>
          </a:p>
          <a:p>
            <a:pPr>
              <a:buFont typeface="Monotype Sorts" pitchFamily="-84" charset="2"/>
              <a:buNone/>
            </a:pPr>
            <a:endParaRPr lang="en-US" altLang="en-US" smtClean="0"/>
          </a:p>
          <a:p>
            <a:pPr>
              <a:buFont typeface="Monotype Sorts" pitchFamily="-84" charset="2"/>
              <a:buNone/>
            </a:pPr>
            <a:endParaRPr lang="en-US" altLang="en-US" smtClean="0"/>
          </a:p>
          <a:p>
            <a:pPr>
              <a:buFont typeface="Monotype Sorts" pitchFamily="-84" charset="2"/>
              <a:buNone/>
            </a:pPr>
            <a:r>
              <a:rPr lang="en-US" altLang="en-US" smtClean="0"/>
              <a:t>                             (a) Nonvirtual machine (b) virtual machine</a:t>
            </a:r>
          </a:p>
        </p:txBody>
      </p:sp>
      <p:sp>
        <p:nvSpPr>
          <p:cNvPr id="57348" name="Text Box 3"/>
          <p:cNvSpPr txBox="1">
            <a:spLocks noChangeArrowheads="1"/>
          </p:cNvSpPr>
          <p:nvPr/>
        </p:nvSpPr>
        <p:spPr bwMode="auto">
          <a:xfrm>
            <a:off x="1951038" y="4573588"/>
            <a:ext cx="2216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Non-virtual Machine</a:t>
            </a:r>
          </a:p>
        </p:txBody>
      </p:sp>
      <p:sp>
        <p:nvSpPr>
          <p:cNvPr id="57349" name="Text Box 4"/>
          <p:cNvSpPr txBox="1">
            <a:spLocks noChangeArrowheads="1"/>
          </p:cNvSpPr>
          <p:nvPr/>
        </p:nvSpPr>
        <p:spPr bwMode="auto">
          <a:xfrm>
            <a:off x="5343525" y="4600575"/>
            <a:ext cx="1758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Virtual Machine</a:t>
            </a:r>
          </a:p>
        </p:txBody>
      </p:sp>
      <p:pic>
        <p:nvPicPr>
          <p:cNvPr id="573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" t="5991" r="1344" b="6357"/>
          <a:stretch>
            <a:fillRect/>
          </a:stretch>
        </p:blipFill>
        <p:spPr bwMode="auto">
          <a:xfrm>
            <a:off x="1506538" y="1362075"/>
            <a:ext cx="6026150" cy="4070350"/>
          </a:xfrm>
          <a:prstGeom prst="rect">
            <a:avLst/>
          </a:prstGeom>
          <a:noFill/>
          <a:ln w="38100" cmpd="dbl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351" name="Line 8"/>
          <p:cNvSpPr>
            <a:spLocks noChangeShapeType="1"/>
          </p:cNvSpPr>
          <p:nvPr/>
        </p:nvSpPr>
        <p:spPr bwMode="auto">
          <a:xfrm flipH="1">
            <a:off x="1495425" y="1365250"/>
            <a:ext cx="14938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7352" name="Line 9"/>
          <p:cNvSpPr>
            <a:spLocks noChangeShapeType="1"/>
          </p:cNvSpPr>
          <p:nvPr/>
        </p:nvSpPr>
        <p:spPr bwMode="auto">
          <a:xfrm flipV="1">
            <a:off x="1495425" y="1392238"/>
            <a:ext cx="0" cy="3716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7353" name="Line 12"/>
          <p:cNvSpPr>
            <a:spLocks noChangeShapeType="1"/>
          </p:cNvSpPr>
          <p:nvPr/>
        </p:nvSpPr>
        <p:spPr bwMode="auto">
          <a:xfrm flipH="1">
            <a:off x="4776788" y="1374775"/>
            <a:ext cx="27416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7354" name="Line 13"/>
          <p:cNvSpPr>
            <a:spLocks noChangeShapeType="1"/>
          </p:cNvSpPr>
          <p:nvPr/>
        </p:nvSpPr>
        <p:spPr bwMode="auto">
          <a:xfrm flipV="1">
            <a:off x="7546975" y="1377950"/>
            <a:ext cx="0" cy="37449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VMware Architecture</a:t>
            </a:r>
          </a:p>
        </p:txBody>
      </p:sp>
      <p:pic>
        <p:nvPicPr>
          <p:cNvPr id="58371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" y="1128713"/>
            <a:ext cx="6954838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Java Virtual Machine</a:t>
            </a:r>
          </a:p>
        </p:txBody>
      </p:sp>
      <p:pic>
        <p:nvPicPr>
          <p:cNvPr id="5939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538" y="1931988"/>
            <a:ext cx="7221537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814388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A View of Operating System Services</a:t>
            </a:r>
          </a:p>
        </p:txBody>
      </p:sp>
      <p:pic>
        <p:nvPicPr>
          <p:cNvPr id="7171" name="Picture 4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5" y="1601788"/>
            <a:ext cx="7218363" cy="360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TextBox 3"/>
          <p:cNvSpPr txBox="1">
            <a:spLocks noChangeArrowheads="1"/>
          </p:cNvSpPr>
          <p:nvPr/>
        </p:nvSpPr>
        <p:spPr bwMode="auto">
          <a:xfrm>
            <a:off x="650875" y="5287963"/>
            <a:ext cx="69453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-84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>
                <a:latin typeface="Verdana" pitchFamily="34" charset="0"/>
              </a:rPr>
              <a:t>Questions:</a:t>
            </a:r>
          </a:p>
          <a:p>
            <a:pPr>
              <a:spcBef>
                <a:spcPct val="0"/>
              </a:spcBef>
              <a:buClrTx/>
              <a:buSzTx/>
              <a:buFontTx/>
              <a:buChar char="-"/>
            </a:pPr>
            <a:r>
              <a:rPr kumimoji="0" lang="en-US" altLang="en-US">
                <a:latin typeface="Verdana" pitchFamily="34" charset="0"/>
              </a:rPr>
              <a:t>What part here is the OS?</a:t>
            </a:r>
          </a:p>
          <a:p>
            <a:pPr>
              <a:spcBef>
                <a:spcPct val="0"/>
              </a:spcBef>
              <a:buClrTx/>
              <a:buSzTx/>
              <a:buFontTx/>
              <a:buChar char="-"/>
            </a:pPr>
            <a:r>
              <a:rPr kumimoji="0" lang="en-US" altLang="en-US">
                <a:latin typeface="Verdana" pitchFamily="34" charset="0"/>
              </a:rPr>
              <a:t>What are system calls?</a:t>
            </a:r>
          </a:p>
          <a:p>
            <a:pPr>
              <a:spcBef>
                <a:spcPct val="0"/>
              </a:spcBef>
              <a:buClrTx/>
              <a:buSzTx/>
              <a:buFontTx/>
              <a:buChar char="-"/>
            </a:pPr>
            <a:r>
              <a:rPr kumimoji="0" lang="en-US" altLang="en-US">
                <a:latin typeface="Verdana" pitchFamily="34" charset="0"/>
              </a:rPr>
              <a:t>When are user mode and kernel mode being used here?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Operating-System Debugging</a:t>
            </a:r>
          </a:p>
        </p:txBody>
      </p:sp>
      <p:sp>
        <p:nvSpPr>
          <p:cNvPr id="604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smtClean="0">
                <a:solidFill>
                  <a:srgbClr val="3366FF"/>
                </a:solidFill>
              </a:rPr>
              <a:t>Debugging </a:t>
            </a:r>
            <a:r>
              <a:rPr lang="en-US" altLang="en-US" sz="2400" smtClean="0"/>
              <a:t>is finding and fixing errors, or </a:t>
            </a:r>
            <a:r>
              <a:rPr lang="en-US" altLang="en-US" sz="2400" smtClean="0">
                <a:solidFill>
                  <a:srgbClr val="3366FF"/>
                </a:solidFill>
              </a:rPr>
              <a:t>bugs</a:t>
            </a:r>
          </a:p>
          <a:p>
            <a:r>
              <a:rPr lang="en-US" altLang="en-US" sz="2400" smtClean="0"/>
              <a:t>OSes generate </a:t>
            </a:r>
            <a:r>
              <a:rPr lang="en-US" altLang="en-US" sz="2400" smtClean="0">
                <a:solidFill>
                  <a:srgbClr val="3366FF"/>
                </a:solidFill>
              </a:rPr>
              <a:t>log files </a:t>
            </a:r>
            <a:r>
              <a:rPr lang="en-US" altLang="en-US" sz="2400" smtClean="0">
                <a:solidFill>
                  <a:srgbClr val="000000"/>
                </a:solidFill>
              </a:rPr>
              <a:t>containing error information</a:t>
            </a:r>
          </a:p>
          <a:p>
            <a:r>
              <a:rPr lang="en-US" altLang="en-US" sz="2400" smtClean="0">
                <a:solidFill>
                  <a:srgbClr val="000000"/>
                </a:solidFill>
              </a:rPr>
              <a:t>Failure of an application can generate </a:t>
            </a:r>
            <a:r>
              <a:rPr lang="en-US" altLang="en-US" sz="2400" smtClean="0">
                <a:solidFill>
                  <a:srgbClr val="3366FF"/>
                </a:solidFill>
              </a:rPr>
              <a:t>core dump </a:t>
            </a:r>
            <a:r>
              <a:rPr lang="en-US" altLang="en-US" sz="2400" smtClean="0">
                <a:solidFill>
                  <a:srgbClr val="000000"/>
                </a:solidFill>
              </a:rPr>
              <a:t>file capturing memory of the process</a:t>
            </a:r>
          </a:p>
          <a:p>
            <a:r>
              <a:rPr lang="en-US" altLang="en-US" sz="2400" smtClean="0">
                <a:solidFill>
                  <a:srgbClr val="000000"/>
                </a:solidFill>
              </a:rPr>
              <a:t>Operating system failure can generate </a:t>
            </a:r>
            <a:r>
              <a:rPr lang="en-US" altLang="en-US" sz="2400" smtClean="0">
                <a:solidFill>
                  <a:srgbClr val="3366FF"/>
                </a:solidFill>
              </a:rPr>
              <a:t>crash dump </a:t>
            </a:r>
            <a:r>
              <a:rPr lang="en-US" altLang="en-US" sz="2400" smtClean="0">
                <a:solidFill>
                  <a:srgbClr val="000000"/>
                </a:solidFill>
              </a:rPr>
              <a:t>file containing kernel memory</a:t>
            </a:r>
          </a:p>
          <a:p>
            <a:r>
              <a:rPr lang="en-US" altLang="en-US" sz="2400" smtClean="0">
                <a:solidFill>
                  <a:srgbClr val="000000"/>
                </a:solidFill>
              </a:rPr>
              <a:t>Beyond crashes, performance tuning can optimize system performance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614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614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385763"/>
            <a:ext cx="8509000" cy="312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3" y="3546475"/>
            <a:ext cx="8567737" cy="263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624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624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250825"/>
            <a:ext cx="8966200" cy="411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4413250"/>
            <a:ext cx="8886825" cy="190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End of Chapter 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Operating System Services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993775"/>
            <a:ext cx="8679544" cy="4865688"/>
          </a:xfrm>
        </p:spPr>
        <p:txBody>
          <a:bodyPr/>
          <a:lstStyle/>
          <a:p>
            <a:pPr algn="r" rtl="1">
              <a:lnSpc>
                <a:spcPts val="3540"/>
              </a:lnSpc>
              <a:buFont typeface="Monotype Sorts" pitchFamily="2" charset="2"/>
              <a:buChar char="n"/>
              <a:defRPr/>
            </a:pPr>
            <a:r>
              <a:rPr lang="he-IL" sz="3200" dirty="0" smtClean="0"/>
              <a:t>פונקציונליות שבאה </a:t>
            </a:r>
            <a:r>
              <a:rPr lang="he-IL" sz="3200" dirty="0" smtClean="0">
                <a:solidFill>
                  <a:srgbClr val="FF0000"/>
                </a:solidFill>
              </a:rPr>
              <a:t>לסייע למשתמש</a:t>
            </a:r>
            <a:r>
              <a:rPr lang="he-IL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/>
              <a:t>(helpful for the user)</a:t>
            </a:r>
            <a:r>
              <a:rPr lang="he-IL" sz="3200" dirty="0" smtClean="0"/>
              <a:t>:</a:t>
            </a:r>
          </a:p>
          <a:p>
            <a:pPr lvl="1" algn="r" rtl="1">
              <a:lnSpc>
                <a:spcPts val="3540"/>
              </a:lnSpc>
              <a:buFont typeface="Monotype Sorts" pitchFamily="2" charset="2"/>
              <a:buChar char="n"/>
              <a:defRPr/>
            </a:pPr>
            <a:r>
              <a:rPr lang="he-IL" sz="2800" dirty="0" smtClean="0"/>
              <a:t>ממשק משתמש </a:t>
            </a:r>
            <a:r>
              <a:rPr lang="en-US" sz="2800" dirty="0" smtClean="0"/>
              <a:t>(user interface)</a:t>
            </a:r>
            <a:r>
              <a:rPr lang="he-IL" sz="2800" dirty="0"/>
              <a:t> </a:t>
            </a:r>
            <a:r>
              <a:rPr lang="he-IL" sz="2800" dirty="0" smtClean="0"/>
              <a:t>– כמעט לכל מערכות ההפעלה יש </a:t>
            </a:r>
            <a:r>
              <a:rPr lang="en-US" sz="2800" dirty="0" smtClean="0"/>
              <a:t>UI</a:t>
            </a:r>
            <a:r>
              <a:rPr lang="he-IL" sz="2800" dirty="0" smtClean="0"/>
              <a:t> </a:t>
            </a:r>
            <a:r>
              <a:rPr lang="he-IL" sz="2000" dirty="0" smtClean="0"/>
              <a:t>(לדוג' בניגוד למערכות ה- </a:t>
            </a:r>
            <a:r>
              <a:rPr lang="en-US" sz="2000" dirty="0" smtClean="0"/>
              <a:t>mainframe</a:t>
            </a:r>
            <a:r>
              <a:rPr lang="he-IL" sz="2000" dirty="0" smtClean="0"/>
              <a:t> הראשונות בשנות השישים שהיו ללא </a:t>
            </a:r>
            <a:r>
              <a:rPr lang="en-US" sz="2000" dirty="0" smtClean="0"/>
              <a:t>UI </a:t>
            </a:r>
            <a:r>
              <a:rPr lang="he-IL" sz="2000" dirty="0"/>
              <a:t> </a:t>
            </a:r>
            <a:r>
              <a:rPr lang="he-IL" sz="2000" dirty="0" smtClean="0"/>
              <a:t>והשימוש בהם היה באמצעות כרטיסים מנוקבים)</a:t>
            </a:r>
          </a:p>
          <a:p>
            <a:pPr lvl="2" algn="r" rtl="1">
              <a:lnSpc>
                <a:spcPts val="3540"/>
              </a:lnSpc>
              <a:buFont typeface="Monotype Sorts" pitchFamily="2" charset="2"/>
              <a:buChar char="n"/>
              <a:defRPr/>
            </a:pPr>
            <a:r>
              <a:rPr lang="he-IL" sz="2400" dirty="0" smtClean="0"/>
              <a:t>ממשק המשתמש יכול להיות אחד מהבאים (רוב המערכות מספקות קומבינציה של 2-3 סוגים):</a:t>
            </a:r>
          </a:p>
          <a:p>
            <a:pPr lvl="3" algn="r" rtl="1">
              <a:lnSpc>
                <a:spcPts val="3540"/>
              </a:lnSpc>
              <a:buFont typeface="Monotype Sorts" pitchFamily="2" charset="2"/>
              <a:buChar char="n"/>
              <a:defRPr/>
            </a:pPr>
            <a:r>
              <a:rPr lang="en-US" sz="2000" dirty="0" smtClean="0"/>
              <a:t>Command line (CLI)</a:t>
            </a:r>
            <a:r>
              <a:rPr lang="he-IL" sz="2000" dirty="0" smtClean="0"/>
              <a:t> – משמש להזנת פקודות טקסטואליות (הרחבה)</a:t>
            </a:r>
          </a:p>
          <a:p>
            <a:pPr lvl="3" algn="r" rtl="1">
              <a:lnSpc>
                <a:spcPts val="3540"/>
              </a:lnSpc>
              <a:buFont typeface="Monotype Sorts" pitchFamily="2" charset="2"/>
              <a:buChar char="n"/>
              <a:defRPr/>
            </a:pPr>
            <a:r>
              <a:rPr lang="en-US" sz="2000" dirty="0" smtClean="0"/>
              <a:t>Graphic User Interface (GUI)</a:t>
            </a:r>
            <a:r>
              <a:rPr lang="he-IL" sz="2000" dirty="0"/>
              <a:t> </a:t>
            </a:r>
            <a:r>
              <a:rPr lang="he-IL" sz="2000" dirty="0" smtClean="0"/>
              <a:t>– השכיח ביותר כיום (הרחבה)</a:t>
            </a:r>
          </a:p>
          <a:p>
            <a:pPr lvl="3" algn="r" rtl="1">
              <a:lnSpc>
                <a:spcPts val="3540"/>
              </a:lnSpc>
              <a:buFont typeface="Monotype Sorts" pitchFamily="2" charset="2"/>
              <a:buChar char="n"/>
              <a:defRPr/>
            </a:pPr>
            <a:r>
              <a:rPr lang="en-US" sz="2000" dirty="0" smtClean="0"/>
              <a:t>batch interface</a:t>
            </a:r>
            <a:r>
              <a:rPr lang="he-IL" sz="2000" dirty="0" smtClean="0"/>
              <a:t> – שימוש בקובץ מאגד להזנת פקודות שיורצו ברצף</a:t>
            </a:r>
            <a:endParaRPr 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857250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User Operating System Interface - CLI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0250" y="1349374"/>
            <a:ext cx="7898595" cy="4916197"/>
          </a:xfrm>
        </p:spPr>
        <p:txBody>
          <a:bodyPr/>
          <a:lstStyle/>
          <a:p>
            <a:pPr algn="r" rtl="1"/>
            <a:r>
              <a:rPr lang="he-IL" altLang="en-US" dirty="0" smtClean="0"/>
              <a:t>ה-</a:t>
            </a:r>
            <a:r>
              <a:rPr lang="en-US" altLang="en-US" dirty="0" smtClean="0"/>
              <a:t>Command </a:t>
            </a:r>
            <a:r>
              <a:rPr lang="en-US" altLang="en-US" dirty="0"/>
              <a:t>Line Interface (CLI) </a:t>
            </a:r>
            <a:r>
              <a:rPr lang="he-IL" altLang="en-US" dirty="0" smtClean="0"/>
              <a:t> (נקרא גם</a:t>
            </a:r>
            <a:r>
              <a:rPr lang="en-US" altLang="en-US" dirty="0" smtClean="0">
                <a:solidFill>
                  <a:srgbClr val="3366FF"/>
                </a:solidFill>
              </a:rPr>
              <a:t>command </a:t>
            </a:r>
            <a:r>
              <a:rPr lang="en-US" altLang="en-US" dirty="0">
                <a:solidFill>
                  <a:srgbClr val="3366FF"/>
                </a:solidFill>
              </a:rPr>
              <a:t>interpreter </a:t>
            </a:r>
            <a:r>
              <a:rPr lang="he-IL" altLang="en-US" dirty="0" smtClean="0"/>
              <a:t>) מאפשר גישה ישירה להזנת פקודות </a:t>
            </a:r>
            <a:r>
              <a:rPr lang="he-IL" altLang="en-US" dirty="0" err="1" smtClean="0"/>
              <a:t>למ"ה</a:t>
            </a:r>
            <a:r>
              <a:rPr lang="he-IL" altLang="en-US" dirty="0" smtClean="0"/>
              <a:t>:</a:t>
            </a:r>
          </a:p>
          <a:p>
            <a:pPr lvl="1" algn="r" rtl="1"/>
            <a:r>
              <a:rPr lang="he-IL" altLang="en-US" dirty="0" smtClean="0"/>
              <a:t>המשתמש מזין פקודה, ה- </a:t>
            </a:r>
            <a:r>
              <a:rPr lang="en-US" altLang="en-US" dirty="0" smtClean="0"/>
              <a:t>CLI</a:t>
            </a:r>
            <a:r>
              <a:rPr lang="he-IL" altLang="en-US" dirty="0" smtClean="0"/>
              <a:t> לוקח את הפקודה </a:t>
            </a:r>
            <a:r>
              <a:rPr lang="en-US" altLang="en-US" dirty="0" smtClean="0"/>
              <a:t>(fetch)</a:t>
            </a:r>
            <a:r>
              <a:rPr lang="he-IL" altLang="en-US" dirty="0" smtClean="0"/>
              <a:t> ומבצע אותה (הופך אותה לרצף של </a:t>
            </a:r>
            <a:r>
              <a:rPr lang="en-US" altLang="en-US" dirty="0" smtClean="0"/>
              <a:t>system calls</a:t>
            </a:r>
            <a:r>
              <a:rPr lang="he-IL" altLang="en-US" dirty="0" smtClean="0"/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42" y="3148617"/>
            <a:ext cx="3903707" cy="1741540"/>
          </a:xfrm>
          <a:prstGeom prst="rect">
            <a:avLst/>
          </a:prstGeom>
        </p:spPr>
      </p:pic>
      <p:pic>
        <p:nvPicPr>
          <p:cNvPr id="6" name="Picture 4" descr="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705" y="2897746"/>
            <a:ext cx="3260610" cy="2537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873043" y="5480900"/>
            <a:ext cx="40639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Bourne Shell Command </a:t>
            </a:r>
            <a:r>
              <a:rPr lang="en-US" sz="1400" dirty="0" smtClean="0"/>
              <a:t>Interpreter (UNIX)</a:t>
            </a:r>
            <a:endParaRPr lang="he-IL" sz="1400" dirty="0"/>
          </a:p>
        </p:txBody>
      </p:sp>
      <p:sp>
        <p:nvSpPr>
          <p:cNvPr id="8" name="Rectangle 7"/>
          <p:cNvSpPr/>
          <p:nvPr/>
        </p:nvSpPr>
        <p:spPr>
          <a:xfrm>
            <a:off x="1808073" y="4978623"/>
            <a:ext cx="13500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Windows CLI</a:t>
            </a:r>
            <a:endParaRPr lang="he-IL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857250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User Operating System Interface - CLI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0250" y="1349374"/>
            <a:ext cx="7898595" cy="4916197"/>
          </a:xfrm>
        </p:spPr>
        <p:txBody>
          <a:bodyPr/>
          <a:lstStyle/>
          <a:p>
            <a:pPr algn="r" rtl="1"/>
            <a:r>
              <a:rPr lang="he-IL" altLang="en-US" dirty="0" smtClean="0">
                <a:solidFill>
                  <a:schemeClr val="bg1">
                    <a:lumMod val="75000"/>
                  </a:schemeClr>
                </a:solidFill>
              </a:rPr>
              <a:t>ה-</a:t>
            </a:r>
            <a:r>
              <a:rPr lang="en-US" altLang="en-US" dirty="0" smtClean="0">
                <a:solidFill>
                  <a:schemeClr val="bg1">
                    <a:lumMod val="75000"/>
                  </a:schemeClr>
                </a:solidFill>
              </a:rPr>
              <a:t>Command </a:t>
            </a:r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Line Interface (CLI) </a:t>
            </a:r>
            <a:r>
              <a:rPr lang="he-IL" altLang="en-US" dirty="0" smtClean="0">
                <a:solidFill>
                  <a:schemeClr val="bg1">
                    <a:lumMod val="75000"/>
                  </a:schemeClr>
                </a:solidFill>
              </a:rPr>
              <a:t> (נקרא גם</a:t>
            </a:r>
            <a:r>
              <a:rPr lang="en-US" altLang="en-US" dirty="0" smtClean="0">
                <a:solidFill>
                  <a:schemeClr val="bg1">
                    <a:lumMod val="75000"/>
                  </a:schemeClr>
                </a:solidFill>
              </a:rPr>
              <a:t>command </a:t>
            </a:r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interpreter </a:t>
            </a:r>
            <a:r>
              <a:rPr lang="he-IL" altLang="en-US" dirty="0" smtClean="0">
                <a:solidFill>
                  <a:schemeClr val="bg1">
                    <a:lumMod val="75000"/>
                  </a:schemeClr>
                </a:solidFill>
              </a:rPr>
              <a:t>) מאפשר גישה ישירה להזנת פקודות </a:t>
            </a:r>
            <a:r>
              <a:rPr lang="he-IL" altLang="en-US" dirty="0" err="1" smtClean="0">
                <a:solidFill>
                  <a:schemeClr val="bg1">
                    <a:lumMod val="75000"/>
                  </a:schemeClr>
                </a:solidFill>
              </a:rPr>
              <a:t>למ"ה</a:t>
            </a:r>
            <a:r>
              <a:rPr lang="he-IL" altLang="en-US" dirty="0" smtClean="0">
                <a:solidFill>
                  <a:schemeClr val="bg1">
                    <a:lumMod val="75000"/>
                  </a:schemeClr>
                </a:solidFill>
              </a:rPr>
              <a:t>:</a:t>
            </a:r>
          </a:p>
          <a:p>
            <a:pPr lvl="1" algn="r" rtl="1"/>
            <a:r>
              <a:rPr lang="he-IL" altLang="en-US" dirty="0" smtClean="0">
                <a:solidFill>
                  <a:schemeClr val="bg1">
                    <a:lumMod val="75000"/>
                  </a:schemeClr>
                </a:solidFill>
              </a:rPr>
              <a:t>המשתמש מזין פקודה, ה- </a:t>
            </a:r>
            <a:r>
              <a:rPr lang="en-US" altLang="en-US" dirty="0" smtClean="0">
                <a:solidFill>
                  <a:schemeClr val="bg1">
                    <a:lumMod val="75000"/>
                  </a:schemeClr>
                </a:solidFill>
              </a:rPr>
              <a:t>CLI</a:t>
            </a:r>
            <a:r>
              <a:rPr lang="he-IL" altLang="en-US" dirty="0" smtClean="0">
                <a:solidFill>
                  <a:schemeClr val="bg1">
                    <a:lumMod val="75000"/>
                  </a:schemeClr>
                </a:solidFill>
              </a:rPr>
              <a:t> לוקח את הפקודה </a:t>
            </a:r>
            <a:r>
              <a:rPr lang="en-US" altLang="en-US" dirty="0" smtClean="0">
                <a:solidFill>
                  <a:schemeClr val="bg1">
                    <a:lumMod val="75000"/>
                  </a:schemeClr>
                </a:solidFill>
              </a:rPr>
              <a:t>(fetch)</a:t>
            </a:r>
            <a:r>
              <a:rPr lang="he-IL" altLang="en-US" dirty="0" smtClean="0">
                <a:solidFill>
                  <a:schemeClr val="bg1">
                    <a:lumMod val="75000"/>
                  </a:schemeClr>
                </a:solidFill>
              </a:rPr>
              <a:t> ומבצע אותה (הופך אותה לרצף של </a:t>
            </a:r>
            <a:r>
              <a:rPr lang="en-US" altLang="en-US" dirty="0" smtClean="0">
                <a:solidFill>
                  <a:schemeClr val="bg1">
                    <a:lumMod val="75000"/>
                  </a:schemeClr>
                </a:solidFill>
              </a:rPr>
              <a:t>system calls</a:t>
            </a:r>
            <a:r>
              <a:rPr lang="he-IL" altLang="en-US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algn="r" rtl="1"/>
            <a:r>
              <a:rPr lang="he-IL" altLang="en-US" dirty="0" smtClean="0"/>
              <a:t>מימוש ה- </a:t>
            </a:r>
            <a:r>
              <a:rPr lang="en-US" altLang="en-US" dirty="0" smtClean="0"/>
              <a:t>CLI</a:t>
            </a:r>
            <a:r>
              <a:rPr lang="he-IL" altLang="en-US" dirty="0" smtClean="0"/>
              <a:t>:</a:t>
            </a:r>
          </a:p>
          <a:p>
            <a:pPr lvl="1" algn="r" rtl="1"/>
            <a:r>
              <a:rPr lang="he-IL" altLang="en-US" dirty="0" smtClean="0"/>
              <a:t>כחלק מה- </a:t>
            </a:r>
            <a:r>
              <a:rPr lang="en-US" altLang="en-US" dirty="0" smtClean="0"/>
              <a:t>kernel</a:t>
            </a:r>
            <a:r>
              <a:rPr lang="he-IL" altLang="en-US" dirty="0" smtClean="0"/>
              <a:t> (תמיד נמצא בזיכרון, וה- </a:t>
            </a:r>
            <a:r>
              <a:rPr lang="en-US" altLang="en-US" dirty="0" smtClean="0"/>
              <a:t>command interpreter</a:t>
            </a:r>
            <a:r>
              <a:rPr lang="he-IL" altLang="en-US" dirty="0" smtClean="0"/>
              <a:t> קופץ למקום המתאים בזיכרון)</a:t>
            </a:r>
          </a:p>
          <a:p>
            <a:pPr lvl="1" algn="r" rtl="1"/>
            <a:r>
              <a:rPr lang="he-IL" altLang="en-US" dirty="0" smtClean="0"/>
              <a:t>באמצעות תכניות השמורות בדיסק, כשכל פקודה היא למעשה שם של תכנית</a:t>
            </a:r>
          </a:p>
          <a:p>
            <a:pPr lvl="1" algn="r" rtl="1"/>
            <a:r>
              <a:rPr lang="he-IL" altLang="en-US" dirty="0" smtClean="0"/>
              <a:t>מהו השיקול העיקרי לבחירת שיטת המימוש?</a:t>
            </a:r>
          </a:p>
          <a:p>
            <a:pPr lvl="2" algn="r" rtl="1"/>
            <a:r>
              <a:rPr lang="he-IL" altLang="en-US" dirty="0" smtClean="0"/>
              <a:t>מהירות לעומת תחזוקה (הוספת </a:t>
            </a:r>
            <a:r>
              <a:rPr lang="en-US" altLang="en-US" dirty="0" smtClean="0"/>
              <a:t>features</a:t>
            </a:r>
            <a:r>
              <a:rPr lang="he-IL" altLang="en-US" dirty="0" smtClean="0"/>
              <a:t> בשיטה </a:t>
            </a:r>
            <a:r>
              <a:rPr lang="he-IL" altLang="en-US" dirty="0" err="1" smtClean="0"/>
              <a:t>השניה</a:t>
            </a:r>
            <a:r>
              <a:rPr lang="he-IL" altLang="en-US" dirty="0" smtClean="0"/>
              <a:t> לא דורשת שינוי של ה- </a:t>
            </a:r>
            <a:r>
              <a:rPr lang="en-US" altLang="en-US" dirty="0" smtClean="0"/>
              <a:t>shell</a:t>
            </a:r>
            <a:r>
              <a:rPr lang="he-IL" altLang="en-US" dirty="0" smtClean="0"/>
              <a:t>, ומצד שני ביצוע הפקודות בשיטה הראשונה מהיר יותר)</a:t>
            </a:r>
          </a:p>
          <a:p>
            <a:pPr algn="r" rtl="1"/>
            <a:r>
              <a:rPr lang="he-IL" altLang="en-US" dirty="0" smtClean="0"/>
              <a:t>לעיתים נמצא מספר </a:t>
            </a:r>
            <a:r>
              <a:rPr lang="en-US" altLang="en-US" dirty="0" smtClean="0"/>
              <a:t>interpreters</a:t>
            </a:r>
            <a:r>
              <a:rPr lang="he-IL" altLang="en-US" dirty="0" smtClean="0"/>
              <a:t> במערכת ההפעלה (ואז נקרא להם </a:t>
            </a:r>
            <a:r>
              <a:rPr lang="en-US" altLang="en-US" dirty="0">
                <a:solidFill>
                  <a:srgbClr val="3366FF"/>
                </a:solidFill>
              </a:rPr>
              <a:t>shells</a:t>
            </a:r>
            <a:r>
              <a:rPr lang="he-IL" altLang="en-US" dirty="0" smtClean="0"/>
              <a:t> – למשל ב- </a:t>
            </a:r>
            <a:r>
              <a:rPr lang="en-US" altLang="en-US" dirty="0" err="1" smtClean="0"/>
              <a:t>unix</a:t>
            </a:r>
            <a:r>
              <a:rPr lang="he-IL" altLang="en-US" dirty="0" smtClean="0"/>
              <a:t>: </a:t>
            </a:r>
            <a:r>
              <a:rPr lang="en-US" altLang="en-US" dirty="0"/>
              <a:t>Bourne shell, </a:t>
            </a:r>
            <a:r>
              <a:rPr lang="en-US" altLang="en-US" i="1" dirty="0"/>
              <a:t>Bourne-again shell, </a:t>
            </a:r>
            <a:r>
              <a:rPr lang="en-US" altLang="en-US" dirty="0"/>
              <a:t>C shell, </a:t>
            </a:r>
            <a:r>
              <a:rPr lang="en-US" altLang="en-US" dirty="0" err="1"/>
              <a:t>Korn</a:t>
            </a:r>
            <a:r>
              <a:rPr lang="en-US" altLang="en-US" dirty="0"/>
              <a:t> </a:t>
            </a:r>
            <a:r>
              <a:rPr lang="en-US" altLang="en-US" dirty="0" smtClean="0"/>
              <a:t>shell</a:t>
            </a:r>
            <a:r>
              <a:rPr lang="he-IL" altLang="en-US" dirty="0" smtClean="0"/>
              <a:t>)</a:t>
            </a:r>
            <a:endParaRPr lang="en-US" altLang="en-US" dirty="0"/>
          </a:p>
        </p:txBody>
      </p:sp>
      <p:sp>
        <p:nvSpPr>
          <p:cNvPr id="2" name="Rectangle 1"/>
          <p:cNvSpPr/>
          <p:nvPr/>
        </p:nvSpPr>
        <p:spPr bwMode="auto">
          <a:xfrm>
            <a:off x="7939825" y="4539803"/>
            <a:ext cx="128789" cy="128789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20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Example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 smtClean="0"/>
              <a:t>Unix command    </a:t>
            </a:r>
            <a:r>
              <a:rPr lang="en-US" altLang="en-US" sz="2400" dirty="0" err="1" smtClean="0"/>
              <a:t>rm</a:t>
            </a:r>
            <a:r>
              <a:rPr lang="en-US" altLang="en-US" sz="2400" dirty="0" smtClean="0"/>
              <a:t> file.txt</a:t>
            </a:r>
          </a:p>
          <a:p>
            <a:pPr algn="r" rtl="1"/>
            <a:r>
              <a:rPr lang="he-IL" altLang="en-US" sz="2400" dirty="0" smtClean="0"/>
              <a:t>מה עושה הפקודה </a:t>
            </a:r>
            <a:r>
              <a:rPr lang="he-IL" altLang="en-US" sz="2400" smtClean="0"/>
              <a:t>ואיך מבצעת?</a:t>
            </a:r>
            <a:endParaRPr lang="en-US" altLang="en-US" sz="2400" dirty="0" smtClean="0"/>
          </a:p>
          <a:p>
            <a:pPr marL="457200" lvl="1" indent="0">
              <a:buNone/>
            </a:pPr>
            <a:endParaRPr lang="en-US" altLang="en-US" sz="2400" dirty="0" smtClean="0"/>
          </a:p>
          <a:p>
            <a:pPr lvl="1"/>
            <a:r>
              <a:rPr lang="en-US" altLang="en-US" sz="2400" dirty="0" smtClean="0"/>
              <a:t>Search for a file called </a:t>
            </a:r>
            <a:r>
              <a:rPr lang="en-US" altLang="en-US" sz="2400" dirty="0" err="1" smtClean="0"/>
              <a:t>rm</a:t>
            </a:r>
            <a:endParaRPr lang="en-US" altLang="en-US" sz="2400" dirty="0" smtClean="0"/>
          </a:p>
          <a:p>
            <a:pPr lvl="1"/>
            <a:r>
              <a:rPr lang="en-US" altLang="en-US" sz="2400" dirty="0" smtClean="0"/>
              <a:t>Load file into memory</a:t>
            </a:r>
          </a:p>
          <a:p>
            <a:pPr lvl="1"/>
            <a:r>
              <a:rPr lang="en-US" altLang="en-US" sz="2400" dirty="0" smtClean="0"/>
              <a:t>Execute it with the parameter file.txt</a:t>
            </a:r>
          </a:p>
          <a:p>
            <a:pPr lvl="1"/>
            <a:endParaRPr lang="en-US" altLang="en-US" sz="2400" dirty="0" smtClean="0"/>
          </a:p>
        </p:txBody>
      </p:sp>
      <p:sp>
        <p:nvSpPr>
          <p:cNvPr id="4" name="Rectangle 3"/>
          <p:cNvSpPr/>
          <p:nvPr/>
        </p:nvSpPr>
        <p:spPr bwMode="auto">
          <a:xfrm>
            <a:off x="926704" y="1927231"/>
            <a:ext cx="128789" cy="128789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28020</TotalTime>
  <Words>2984</Words>
  <Application>Microsoft Office PowerPoint</Application>
  <PresentationFormat>On-screen Show (4:3)</PresentationFormat>
  <Paragraphs>398</Paragraphs>
  <Slides>53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ＭＳ Ｐゴシック</vt:lpstr>
      <vt:lpstr>ＭＳ Ｐゴシック</vt:lpstr>
      <vt:lpstr>Arial</vt:lpstr>
      <vt:lpstr>Helvetica</vt:lpstr>
      <vt:lpstr>Monotype Sorts</vt:lpstr>
      <vt:lpstr>Times New Roman</vt:lpstr>
      <vt:lpstr>Verdana</vt:lpstr>
      <vt:lpstr>Webdings</vt:lpstr>
      <vt:lpstr>os-8</vt:lpstr>
      <vt:lpstr>פרק 2 – מבנה מערכות הפעלה</vt:lpstr>
      <vt:lpstr>March 8, 1955: The Mother of All Operating Systems</vt:lpstr>
      <vt:lpstr>מטרות השיעור</vt:lpstr>
      <vt:lpstr>The Operating System</vt:lpstr>
      <vt:lpstr>A View of Operating System Services</vt:lpstr>
      <vt:lpstr>Operating System Services</vt:lpstr>
      <vt:lpstr>User Operating System Interface - CLI</vt:lpstr>
      <vt:lpstr>User Operating System Interface - CLI</vt:lpstr>
      <vt:lpstr>Example</vt:lpstr>
      <vt:lpstr>User Operating System Interface - GUI</vt:lpstr>
      <vt:lpstr>Touchscreen Interfaces</vt:lpstr>
      <vt:lpstr>Operating System Services</vt:lpstr>
      <vt:lpstr>Operating System Services (Cont)</vt:lpstr>
      <vt:lpstr>Operating System Services (Cont)</vt:lpstr>
      <vt:lpstr>Operating System Services (Cont)</vt:lpstr>
      <vt:lpstr>Operating System Services (Cont)</vt:lpstr>
      <vt:lpstr>System Calls</vt:lpstr>
      <vt:lpstr>Example of System Calls</vt:lpstr>
      <vt:lpstr>Example of System Calls (cont.)</vt:lpstr>
      <vt:lpstr>System Calls</vt:lpstr>
      <vt:lpstr>System Calls</vt:lpstr>
      <vt:lpstr>API – System Call – OS Relationship</vt:lpstr>
      <vt:lpstr>Standard C Library Example</vt:lpstr>
      <vt:lpstr>System Call Parameter Passing</vt:lpstr>
      <vt:lpstr>Parameter Passing via Table</vt:lpstr>
      <vt:lpstr>Types of System Calls</vt:lpstr>
      <vt:lpstr>Types of System Calls</vt:lpstr>
      <vt:lpstr>Types of System Calls (Cont.)</vt:lpstr>
      <vt:lpstr>Types of System Calls (Cont.)</vt:lpstr>
      <vt:lpstr>Examples of Windows and Unix System Calls</vt:lpstr>
      <vt:lpstr>Example: MS-DOS</vt:lpstr>
      <vt:lpstr>Example: FreeBSD</vt:lpstr>
      <vt:lpstr>System Programs</vt:lpstr>
      <vt:lpstr>System Programs (Cont.)</vt:lpstr>
      <vt:lpstr>Implementation</vt:lpstr>
      <vt:lpstr>Operating System Design and Implementation</vt:lpstr>
      <vt:lpstr>Operating System Structure</vt:lpstr>
      <vt:lpstr>Simple Structure </vt:lpstr>
      <vt:lpstr>MS-DOS Layer Structure</vt:lpstr>
      <vt:lpstr>UNIX</vt:lpstr>
      <vt:lpstr>Traditional UNIX System Structure</vt:lpstr>
      <vt:lpstr>Layered Approach</vt:lpstr>
      <vt:lpstr>Modules</vt:lpstr>
      <vt:lpstr>Solaris (Unix) Modular Approach</vt:lpstr>
      <vt:lpstr>Virtual Machines</vt:lpstr>
      <vt:lpstr>Virtual Machines History and Benefits</vt:lpstr>
      <vt:lpstr>Virtual Machines (Cont)</vt:lpstr>
      <vt:lpstr>VMware Architecture</vt:lpstr>
      <vt:lpstr>The Java Virtual Machine</vt:lpstr>
      <vt:lpstr>Operating-System Debugging</vt:lpstr>
      <vt:lpstr>PowerPoint Presentation</vt:lpstr>
      <vt:lpstr>PowerPoint Presentation</vt:lpstr>
      <vt:lpstr>End of Chapter 2</vt:lpstr>
    </vt:vector>
  </TitlesOfParts>
  <Company>Lucent Technologies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MainUser</cp:lastModifiedBy>
  <cp:revision>205</cp:revision>
  <cp:lastPrinted>2001-06-14T13:58:17Z</cp:lastPrinted>
  <dcterms:created xsi:type="dcterms:W3CDTF">2008-07-03T15:26:00Z</dcterms:created>
  <dcterms:modified xsi:type="dcterms:W3CDTF">2017-03-28T15:31:34Z</dcterms:modified>
</cp:coreProperties>
</file>